
<file path=[Content_Types].xml><?xml version="1.0" encoding="utf-8"?>
<Types xmlns="http://schemas.openxmlformats.org/package/2006/content-types">
  <Default Extension="bin" ContentType="application/vnd.openxmlformats-officedocument.oleObject"/>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742" r:id="rId2"/>
  </p:sldMasterIdLst>
  <p:notesMasterIdLst>
    <p:notesMasterId r:id="rId23"/>
  </p:notesMasterIdLst>
  <p:sldIdLst>
    <p:sldId id="256" r:id="rId3"/>
    <p:sldId id="3976" r:id="rId4"/>
    <p:sldId id="3896" r:id="rId5"/>
    <p:sldId id="4000" r:id="rId6"/>
    <p:sldId id="4007" r:id="rId7"/>
    <p:sldId id="4001" r:id="rId8"/>
    <p:sldId id="4002" r:id="rId9"/>
    <p:sldId id="4013" r:id="rId10"/>
    <p:sldId id="314" r:id="rId11"/>
    <p:sldId id="3952" r:id="rId12"/>
    <p:sldId id="3965" r:id="rId13"/>
    <p:sldId id="4004" r:id="rId14"/>
    <p:sldId id="4005" r:id="rId15"/>
    <p:sldId id="4011" r:id="rId16"/>
    <p:sldId id="4010" r:id="rId17"/>
    <p:sldId id="3982" r:id="rId18"/>
    <p:sldId id="3921" r:id="rId19"/>
    <p:sldId id="4009" r:id="rId20"/>
    <p:sldId id="4012" r:id="rId21"/>
    <p:sldId id="3897" r:id="rId22"/>
  </p:sldIdLst>
  <p:sldSz cx="12192000" cy="6858000"/>
  <p:notesSz cx="6797675" cy="99250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yunbileg luvsandavaajav" initials="ol" lastIdx="1" clrIdx="0">
    <p:extLst>
      <p:ext uri="{19B8F6BF-5375-455C-9EA6-DF929625EA0E}">
        <p15:presenceInfo xmlns:p15="http://schemas.microsoft.com/office/powerpoint/2012/main" userId="2c8804195269702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1D9A78"/>
    <a:srgbClr val="002D86"/>
    <a:srgbClr val="1D6FA9"/>
    <a:srgbClr val="FFFFFF"/>
    <a:srgbClr val="8BC145"/>
    <a:srgbClr val="36AFCE"/>
    <a:srgbClr val="3F5D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31"/>
    <p:restoredTop sz="81911" autoAdjust="0"/>
  </p:normalViewPr>
  <p:slideViewPr>
    <p:cSldViewPr snapToGrid="0">
      <p:cViewPr varScale="1">
        <p:scale>
          <a:sx n="91" d="100"/>
          <a:sy n="91" d="100"/>
        </p:scale>
        <p:origin x="960" y="9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D:\Dondogmaa\2022.05.11\ugsun%20file-1\Shine\Surgalt\2023%20&#1086;&#1085;\Toon%20medeelel\&#1056;&#1077;&#1079;&#1080;&#1076;&#1077;&#1085;&#1090;-&#1090;&#1257;&#1075;&#1089;&#1257;&#1075;&#1095;&#1080;&#1076;%202019-2022%20&#1086;&#1085;\&#1040;&#1064;&#1059;&#1198;&#1048;&#1057;_&#1085;_&#1056;&#1077;&#1079;&#1080;&#1076;&#1077;&#1085;&#1090;&#1080;&#1081;&#1085;_&#1090;&#1257;&#1075;&#1089;&#1257;&#1075;&#1095;&#1076;&#1080;&#1081;&#1085;_&#1090;&#1086;&#1086;_2019_2022.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D:\Dondogmaa\2022.05.11\ugsun%20file-1\Shine\Iltgeluud\2024%20&#1086;&#1085;\&#1058;&#1086;&#1086;&#1085;%20&#1084;&#1101;&#1076;&#1101;&#1101;-&#1101;&#1083;&#1089;&#1101;&#1083;&#1090;,%20&#1090;&#1257;&#1075;&#1089;&#1257;&#1083;&#1090;.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w="19050" cap="flat" cmpd="sng" algn="ctr">
          <a:solidFill>
            <a:schemeClr val="tx1">
              <a:lumMod val="25000"/>
              <a:lumOff val="75000"/>
            </a:schemeClr>
          </a:solidFill>
          <a:round/>
        </a:ln>
        <a:effectLst/>
        <a:sp3d contourW="19050">
          <a:contourClr>
            <a:schemeClr val="tx1">
              <a:lumMod val="25000"/>
              <a:lumOff val="75000"/>
            </a:schemeClr>
          </a:contourClr>
        </a:sp3d>
      </c:spPr>
    </c:floor>
    <c:sideWall>
      <c:thickness val="0"/>
      <c:spPr>
        <a:noFill/>
        <a:ln>
          <a:noFill/>
        </a:ln>
        <a:effectLst/>
        <a:sp3d/>
      </c:spPr>
    </c:sideWall>
    <c:backWall>
      <c:thickness val="0"/>
      <c:spPr>
        <a:noFill/>
        <a:ln>
          <a:noFill/>
        </a:ln>
        <a:effectLst/>
        <a:sp3d/>
      </c:spPr>
    </c:backWall>
    <c:plotArea>
      <c:layout/>
      <c:bar3DChart>
        <c:barDir val="col"/>
        <c:grouping val="percentStacked"/>
        <c:varyColors val="0"/>
        <c:ser>
          <c:idx val="0"/>
          <c:order val="0"/>
          <c:spPr>
            <a:pattFill prst="ltDnDiag">
              <a:fgClr>
                <a:schemeClr val="accent1"/>
              </a:fgClr>
              <a:bgClr>
                <a:schemeClr val="accent1">
                  <a:lumMod val="20000"/>
                  <a:lumOff val="80000"/>
                </a:schemeClr>
              </a:bgClr>
            </a:pattFill>
            <a:ln>
              <a:solidFill>
                <a:schemeClr val="accent1"/>
              </a:solidFill>
            </a:ln>
            <a:effectLst/>
            <a:sp3d>
              <a:contourClr>
                <a:schemeClr val="accent1"/>
              </a:contourClr>
            </a:sp3d>
          </c:spPr>
          <c:invertIfNegative val="0"/>
          <c:dLbls>
            <c:dLbl>
              <c:idx val="0"/>
              <c:tx>
                <c:rich>
                  <a:bodyPr rot="0" spcFirstLastPara="1" vertOverflow="ellipsis" vert="horz" wrap="square" lIns="38100" tIns="19050" rIns="38100" bIns="19050" anchor="ctr" anchorCtr="1">
                    <a:spAutoFit/>
                  </a:bodyPr>
                  <a:lstStyle/>
                  <a:p>
                    <a:pPr>
                      <a:defRPr sz="1200" b="1" i="0" u="none" strike="noStrike" kern="1200" baseline="0">
                        <a:solidFill>
                          <a:schemeClr val="tx1">
                            <a:lumMod val="85000"/>
                            <a:lumOff val="15000"/>
                          </a:schemeClr>
                        </a:solidFill>
                        <a:latin typeface="Arial" panose="020B0604020202020204" pitchFamily="34" charset="0"/>
                        <a:ea typeface="+mn-ea"/>
                        <a:cs typeface="Arial" panose="020B0604020202020204" pitchFamily="34" charset="0"/>
                      </a:defRPr>
                    </a:pPr>
                    <a:r>
                      <a:rPr lang="en-US" dirty="0"/>
                      <a:t>1097</a:t>
                    </a:r>
                  </a:p>
                </c:rich>
              </c:tx>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85000"/>
                          <a:lumOff val="1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97D9-4E9E-BA91-4F0112C2B09C}"/>
                </c:ext>
              </c:extLst>
            </c:dLbl>
            <c:dLbl>
              <c:idx val="1"/>
              <c:tx>
                <c:rich>
                  <a:bodyPr rot="0" spcFirstLastPara="1" vertOverflow="ellipsis" vert="horz" wrap="square" lIns="38100" tIns="19050" rIns="38100" bIns="19050" anchor="ctr" anchorCtr="1">
                    <a:spAutoFit/>
                  </a:bodyPr>
                  <a:lstStyle/>
                  <a:p>
                    <a:pPr>
                      <a:defRPr sz="1200" b="1" i="0" u="none" strike="noStrike" kern="1200" baseline="0">
                        <a:solidFill>
                          <a:schemeClr val="tx1">
                            <a:lumMod val="85000"/>
                            <a:lumOff val="15000"/>
                          </a:schemeClr>
                        </a:solidFill>
                        <a:latin typeface="Arial" panose="020B0604020202020204" pitchFamily="34" charset="0"/>
                        <a:ea typeface="+mn-ea"/>
                        <a:cs typeface="Arial" panose="020B0604020202020204" pitchFamily="34" charset="0"/>
                      </a:defRPr>
                    </a:pPr>
                    <a:r>
                      <a:rPr lang="en-US" dirty="0"/>
                      <a:t>1047</a:t>
                    </a:r>
                  </a:p>
                </c:rich>
              </c:tx>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85000"/>
                          <a:lumOff val="1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97D9-4E9E-BA91-4F0112C2B09C}"/>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85000"/>
                        <a:lumOff val="1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Sheet3!$B$24:$B$25</c:f>
              <c:strCache>
                <c:ptCount val="2"/>
                <c:pt idx="0">
                  <c:v>2022 он </c:v>
                </c:pt>
                <c:pt idx="1">
                  <c:v>2023 он </c:v>
                </c:pt>
              </c:strCache>
            </c:strRef>
          </c:cat>
          <c:val>
            <c:numRef>
              <c:f>Sheet3!$C$24:$C$25</c:f>
              <c:numCache>
                <c:formatCode>General</c:formatCode>
                <c:ptCount val="2"/>
                <c:pt idx="0">
                  <c:v>1097</c:v>
                </c:pt>
                <c:pt idx="1">
                  <c:v>1047</c:v>
                </c:pt>
              </c:numCache>
            </c:numRef>
          </c:val>
          <c:extLst>
            <c:ext xmlns:c16="http://schemas.microsoft.com/office/drawing/2014/chart" uri="{C3380CC4-5D6E-409C-BE32-E72D297353CC}">
              <c16:uniqueId val="{00000002-97D9-4E9E-BA91-4F0112C2B09C}"/>
            </c:ext>
          </c:extLst>
        </c:ser>
        <c:dLbls>
          <c:showLegendKey val="0"/>
          <c:showVal val="0"/>
          <c:showCatName val="0"/>
          <c:showSerName val="0"/>
          <c:showPercent val="0"/>
          <c:showBubbleSize val="0"/>
        </c:dLbls>
        <c:gapWidth val="150"/>
        <c:shape val="box"/>
        <c:axId val="508846927"/>
        <c:axId val="508837807"/>
        <c:axId val="0"/>
      </c:bar3DChart>
      <c:catAx>
        <c:axId val="508846927"/>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85000"/>
                    <a:lumOff val="15000"/>
                  </a:schemeClr>
                </a:solidFill>
                <a:latin typeface="Arial" panose="020B0604020202020204" pitchFamily="34" charset="0"/>
                <a:ea typeface="+mn-ea"/>
                <a:cs typeface="Arial" panose="020B0604020202020204" pitchFamily="34" charset="0"/>
              </a:defRPr>
            </a:pPr>
            <a:endParaRPr lang="en-US"/>
          </a:p>
        </c:txPr>
        <c:crossAx val="508837807"/>
        <c:crosses val="autoZero"/>
        <c:auto val="1"/>
        <c:lblAlgn val="ctr"/>
        <c:lblOffset val="100"/>
        <c:noMultiLvlLbl val="0"/>
      </c:catAx>
      <c:valAx>
        <c:axId val="508837807"/>
        <c:scaling>
          <c:orientation val="minMax"/>
        </c:scaling>
        <c:delete val="0"/>
        <c:axPos val="l"/>
        <c:majorGridlines>
          <c:spPr>
            <a:ln>
              <a:solidFill>
                <a:schemeClr val="tx1">
                  <a:lumMod val="15000"/>
                  <a:lumOff val="85000"/>
                </a:schemeClr>
              </a:solidFill>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88469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Sheet1!$C$30</c:f>
              <c:strCache>
                <c:ptCount val="1"/>
                <c:pt idx="0">
                  <c:v>2023 он</c:v>
                </c:pt>
              </c:strCache>
            </c:strRef>
          </c:tx>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Sheet1!$B$31:$B$39</c:f>
              <c:strCache>
                <c:ptCount val="9"/>
                <c:pt idx="0">
                  <c:v>Анатомийн эмгэг судлал</c:v>
                </c:pt>
                <c:pt idx="1">
                  <c:v>Арьс судлал</c:v>
                </c:pt>
                <c:pt idx="2">
                  <c:v>Гэмтэл согог засал судлал</c:v>
                </c:pt>
                <c:pt idx="3">
                  <c:v>Дотрын анагаах судлал</c:v>
                </c:pt>
                <c:pt idx="4">
                  <c:v>Дүрс оношилгоо судлал</c:v>
                </c:pt>
                <c:pt idx="5">
                  <c:v>Мэс засал судлал</c:v>
                </c:pt>
                <c:pt idx="6">
                  <c:v>Чих, хамар, хоолой судлал</c:v>
                </c:pt>
                <c:pt idx="7">
                  <c:v>Эх барих, эмэгтэйчүүд судлал</c:v>
                </c:pt>
                <c:pt idx="8">
                  <c:v>Яаралтай тусламж судлал</c:v>
                </c:pt>
              </c:strCache>
            </c:strRef>
          </c:cat>
          <c:val>
            <c:numRef>
              <c:f>Sheet1!$C$31:$C$39</c:f>
              <c:numCache>
                <c:formatCode>General</c:formatCode>
                <c:ptCount val="9"/>
                <c:pt idx="0">
                  <c:v>12</c:v>
                </c:pt>
                <c:pt idx="1">
                  <c:v>50</c:v>
                </c:pt>
                <c:pt idx="2">
                  <c:v>21</c:v>
                </c:pt>
                <c:pt idx="3">
                  <c:v>157</c:v>
                </c:pt>
                <c:pt idx="4">
                  <c:v>161</c:v>
                </c:pt>
                <c:pt idx="5">
                  <c:v>65</c:v>
                </c:pt>
                <c:pt idx="6">
                  <c:v>49</c:v>
                </c:pt>
                <c:pt idx="7">
                  <c:v>79</c:v>
                </c:pt>
                <c:pt idx="8">
                  <c:v>22</c:v>
                </c:pt>
              </c:numCache>
            </c:numRef>
          </c:val>
          <c:extLst>
            <c:ext xmlns:c16="http://schemas.microsoft.com/office/drawing/2014/chart" uri="{C3380CC4-5D6E-409C-BE32-E72D297353CC}">
              <c16:uniqueId val="{00000000-6E2C-4A9C-96FC-E758A551BE28}"/>
            </c:ext>
          </c:extLst>
        </c:ser>
        <c:ser>
          <c:idx val="1"/>
          <c:order val="1"/>
          <c:tx>
            <c:strRef>
              <c:f>Sheet1!$D$30</c:f>
              <c:strCache>
                <c:ptCount val="1"/>
                <c:pt idx="0">
                  <c:v>2022 он</c:v>
                </c:pt>
              </c:strCache>
            </c:strRef>
          </c:tx>
          <c:spPr>
            <a:solidFill>
              <a:schemeClr val="accent2"/>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Sheet1!$B$31:$B$39</c:f>
              <c:strCache>
                <c:ptCount val="9"/>
                <c:pt idx="0">
                  <c:v>Анатомийн эмгэг судлал</c:v>
                </c:pt>
                <c:pt idx="1">
                  <c:v>Арьс судлал</c:v>
                </c:pt>
                <c:pt idx="2">
                  <c:v>Гэмтэл согог засал судлал</c:v>
                </c:pt>
                <c:pt idx="3">
                  <c:v>Дотрын анагаах судлал</c:v>
                </c:pt>
                <c:pt idx="4">
                  <c:v>Дүрс оношилгоо судлал</c:v>
                </c:pt>
                <c:pt idx="5">
                  <c:v>Мэс засал судлал</c:v>
                </c:pt>
                <c:pt idx="6">
                  <c:v>Чих, хамар, хоолой судлал</c:v>
                </c:pt>
                <c:pt idx="7">
                  <c:v>Эх барих, эмэгтэйчүүд судлал</c:v>
                </c:pt>
                <c:pt idx="8">
                  <c:v>Яаралтай тусламж судлал</c:v>
                </c:pt>
              </c:strCache>
            </c:strRef>
          </c:cat>
          <c:val>
            <c:numRef>
              <c:f>Sheet1!$D$31:$D$39</c:f>
              <c:numCache>
                <c:formatCode>General</c:formatCode>
                <c:ptCount val="9"/>
                <c:pt idx="0">
                  <c:v>7</c:v>
                </c:pt>
                <c:pt idx="1">
                  <c:v>117</c:v>
                </c:pt>
                <c:pt idx="2">
                  <c:v>33</c:v>
                </c:pt>
                <c:pt idx="3">
                  <c:v>245</c:v>
                </c:pt>
                <c:pt idx="4">
                  <c:v>306</c:v>
                </c:pt>
                <c:pt idx="5">
                  <c:v>91</c:v>
                </c:pt>
                <c:pt idx="6">
                  <c:v>76</c:v>
                </c:pt>
                <c:pt idx="7">
                  <c:v>123</c:v>
                </c:pt>
                <c:pt idx="8">
                  <c:v>27</c:v>
                </c:pt>
              </c:numCache>
            </c:numRef>
          </c:val>
          <c:extLst>
            <c:ext xmlns:c16="http://schemas.microsoft.com/office/drawing/2014/chart" uri="{C3380CC4-5D6E-409C-BE32-E72D297353CC}">
              <c16:uniqueId val="{00000001-6E2C-4A9C-96FC-E758A551BE28}"/>
            </c:ext>
          </c:extLst>
        </c:ser>
        <c:dLbls>
          <c:showLegendKey val="0"/>
          <c:showVal val="0"/>
          <c:showCatName val="0"/>
          <c:showSerName val="0"/>
          <c:showPercent val="0"/>
          <c:showBubbleSize val="0"/>
        </c:dLbls>
        <c:gapWidth val="150"/>
        <c:shape val="box"/>
        <c:axId val="1093009103"/>
        <c:axId val="1093008623"/>
        <c:axId val="0"/>
      </c:bar3DChart>
      <c:catAx>
        <c:axId val="1093009103"/>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093008623"/>
        <c:crosses val="autoZero"/>
        <c:auto val="1"/>
        <c:lblAlgn val="ctr"/>
        <c:lblOffset val="100"/>
        <c:noMultiLvlLbl val="0"/>
      </c:catAx>
      <c:valAx>
        <c:axId val="1093008623"/>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9300910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008351666158222E-2"/>
          <c:y val="4.3427381667033943E-2"/>
          <c:w val="0.86103197889513627"/>
          <c:h val="0.72460581007454461"/>
        </c:manualLayout>
      </c:layout>
      <c:barChart>
        <c:barDir val="col"/>
        <c:grouping val="clustered"/>
        <c:varyColors val="0"/>
        <c:ser>
          <c:idx val="0"/>
          <c:order val="0"/>
          <c:tx>
            <c:strRef>
              <c:f>'Tohioldol and 100 000d'!$N$247</c:f>
              <c:strCache>
                <c:ptCount val="1"/>
                <c:pt idx="0">
                  <c:v>Өвчний төрөл</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'Tohioldol and 100 000d'!$O$246:$U$246</c:f>
              <c:strCache>
                <c:ptCount val="7"/>
                <c:pt idx="0">
                  <c:v>2014 он</c:v>
                </c:pt>
                <c:pt idx="1">
                  <c:v>2015 он</c:v>
                </c:pt>
                <c:pt idx="2">
                  <c:v>2016 он</c:v>
                </c:pt>
                <c:pt idx="3">
                  <c:v>2017 он</c:v>
                </c:pt>
                <c:pt idx="4">
                  <c:v>2018 он</c:v>
                </c:pt>
                <c:pt idx="5">
                  <c:v>2019 он</c:v>
                </c:pt>
                <c:pt idx="6">
                  <c:v>6 жилийн дундаж</c:v>
                </c:pt>
              </c:strCache>
            </c:strRef>
          </c:cat>
          <c:val>
            <c:numRef>
              <c:f>'Tohioldol and 100 000d'!$O$247:$U$247</c:f>
              <c:numCache>
                <c:formatCode>General</c:formatCode>
                <c:ptCount val="7"/>
                <c:pt idx="0">
                  <c:v>188</c:v>
                </c:pt>
                <c:pt idx="1">
                  <c:v>187</c:v>
                </c:pt>
                <c:pt idx="2">
                  <c:v>187</c:v>
                </c:pt>
                <c:pt idx="3">
                  <c:v>208</c:v>
                </c:pt>
                <c:pt idx="4">
                  <c:v>206</c:v>
                </c:pt>
                <c:pt idx="5">
                  <c:v>208</c:v>
                </c:pt>
                <c:pt idx="6">
                  <c:v>197</c:v>
                </c:pt>
              </c:numCache>
            </c:numRef>
          </c:val>
          <c:extLst>
            <c:ext xmlns:c16="http://schemas.microsoft.com/office/drawing/2014/chart" uri="{C3380CC4-5D6E-409C-BE32-E72D297353CC}">
              <c16:uniqueId val="{00000000-B61D-4FB5-AEBA-8C5ACCAB11E1}"/>
            </c:ext>
          </c:extLst>
        </c:ser>
        <c:dLbls>
          <c:showLegendKey val="0"/>
          <c:showVal val="0"/>
          <c:showCatName val="0"/>
          <c:showSerName val="0"/>
          <c:showPercent val="0"/>
          <c:showBubbleSize val="0"/>
        </c:dLbls>
        <c:gapWidth val="219"/>
        <c:axId val="480907464"/>
        <c:axId val="480911072"/>
      </c:barChart>
      <c:lineChart>
        <c:grouping val="standard"/>
        <c:varyColors val="0"/>
        <c:ser>
          <c:idx val="1"/>
          <c:order val="1"/>
          <c:tx>
            <c:strRef>
              <c:f>'Tohioldol and 100 000d'!$N$248</c:f>
              <c:strCache>
                <c:ptCount val="1"/>
                <c:pt idx="0">
                  <c:v>Өвчний тохиолдол</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'Tohioldol and 100 000d'!$O$246:$U$246</c:f>
              <c:strCache>
                <c:ptCount val="7"/>
                <c:pt idx="0">
                  <c:v>2014 он</c:v>
                </c:pt>
                <c:pt idx="1">
                  <c:v>2015 он</c:v>
                </c:pt>
                <c:pt idx="2">
                  <c:v>2016 он</c:v>
                </c:pt>
                <c:pt idx="3">
                  <c:v>2017 он</c:v>
                </c:pt>
                <c:pt idx="4">
                  <c:v>2018 он</c:v>
                </c:pt>
                <c:pt idx="5">
                  <c:v>2019 он</c:v>
                </c:pt>
                <c:pt idx="6">
                  <c:v>6 жилийн дундаж</c:v>
                </c:pt>
              </c:strCache>
            </c:strRef>
          </c:cat>
          <c:val>
            <c:numRef>
              <c:f>'Tohioldol and 100 000d'!$O$248:$U$248</c:f>
              <c:numCache>
                <c:formatCode>General</c:formatCode>
                <c:ptCount val="7"/>
                <c:pt idx="0">
                  <c:v>11600</c:v>
                </c:pt>
                <c:pt idx="1">
                  <c:v>11244</c:v>
                </c:pt>
                <c:pt idx="2">
                  <c:v>28800</c:v>
                </c:pt>
                <c:pt idx="3">
                  <c:v>26715</c:v>
                </c:pt>
                <c:pt idx="4">
                  <c:v>29320</c:v>
                </c:pt>
                <c:pt idx="5">
                  <c:v>34325</c:v>
                </c:pt>
                <c:pt idx="6">
                  <c:v>23668</c:v>
                </c:pt>
              </c:numCache>
            </c:numRef>
          </c:val>
          <c:smooth val="0"/>
          <c:extLst>
            <c:ext xmlns:c16="http://schemas.microsoft.com/office/drawing/2014/chart" uri="{C3380CC4-5D6E-409C-BE32-E72D297353CC}">
              <c16:uniqueId val="{00000001-B61D-4FB5-AEBA-8C5ACCAB11E1}"/>
            </c:ext>
          </c:extLst>
        </c:ser>
        <c:dLbls>
          <c:showLegendKey val="0"/>
          <c:showVal val="0"/>
          <c:showCatName val="0"/>
          <c:showSerName val="0"/>
          <c:showPercent val="0"/>
          <c:showBubbleSize val="0"/>
        </c:dLbls>
        <c:marker val="1"/>
        <c:smooth val="0"/>
        <c:axId val="572260040"/>
        <c:axId val="572269552"/>
      </c:lineChart>
      <c:catAx>
        <c:axId val="480907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80911072"/>
        <c:crosses val="autoZero"/>
        <c:auto val="1"/>
        <c:lblAlgn val="ctr"/>
        <c:lblOffset val="100"/>
        <c:noMultiLvlLbl val="0"/>
      </c:catAx>
      <c:valAx>
        <c:axId val="4809110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80907464"/>
        <c:crosses val="autoZero"/>
        <c:crossBetween val="between"/>
      </c:valAx>
      <c:valAx>
        <c:axId val="572269552"/>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72260040"/>
        <c:crosses val="max"/>
        <c:crossBetween val="between"/>
      </c:valAx>
      <c:catAx>
        <c:axId val="572260040"/>
        <c:scaling>
          <c:orientation val="minMax"/>
        </c:scaling>
        <c:delete val="1"/>
        <c:axPos val="b"/>
        <c:numFmt formatCode="General" sourceLinked="1"/>
        <c:majorTickMark val="out"/>
        <c:minorTickMark val="none"/>
        <c:tickLblPos val="nextTo"/>
        <c:crossAx val="572269552"/>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9">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styleClr val="auto"/>
    </cs:lnRef>
    <cs:fillRef idx="0">
      <cs:styleClr val="auto"/>
    </cs:fillRef>
    <cs:effectRef idx="0"/>
    <cs:fontRef idx="minor">
      <a:schemeClr val="tx1"/>
    </cs:fontRef>
    <cs:spPr>
      <a:pattFill prst="ltDnDiag">
        <a:fgClr>
          <a:schemeClr val="phClr"/>
        </a:fgClr>
        <a:bgClr>
          <a:schemeClr val="phClr">
            <a:lumMod val="20000"/>
            <a:lumOff val="80000"/>
          </a:schemeClr>
        </a:bgClr>
      </a:pattFill>
      <a:ln>
        <a:solidFill>
          <a:schemeClr val="phClr"/>
        </a:solidFill>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spPr>
      <a:ln w="19050" cap="flat" cmpd="sng" algn="ctr">
        <a:solidFill>
          <a:schemeClr val="tx1">
            <a:lumMod val="25000"/>
            <a:lumOff val="75000"/>
          </a:schemeClr>
        </a:solidFill>
        <a:round/>
      </a:ln>
    </cs:spPr>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0" name="PlaceHolder 1"/>
          <p:cNvSpPr>
            <a:spLocks noGrp="1" noRot="1" noChangeAspect="1"/>
          </p:cNvSpPr>
          <p:nvPr>
            <p:ph type="sldImg"/>
          </p:nvPr>
        </p:nvSpPr>
        <p:spPr>
          <a:xfrm>
            <a:off x="171450" y="814388"/>
            <a:ext cx="7146925" cy="4021137"/>
          </a:xfrm>
          <a:prstGeom prst="rect">
            <a:avLst/>
          </a:prstGeom>
          <a:noFill/>
          <a:ln w="0">
            <a:noFill/>
          </a:ln>
        </p:spPr>
        <p:txBody>
          <a:bodyPr lIns="0" tIns="0" rIns="0" bIns="0" anchor="ctr">
            <a:noAutofit/>
          </a:bodyPr>
          <a:lstStyle/>
          <a:p>
            <a:pPr algn="ctr"/>
            <a:r>
              <a:rPr lang="en-US" sz="4400" b="0" strike="noStrike" spc="-1">
                <a:latin typeface="Arial"/>
              </a:rPr>
              <a:t>Click to move the slide</a:t>
            </a:r>
          </a:p>
        </p:txBody>
      </p:sp>
      <p:sp>
        <p:nvSpPr>
          <p:cNvPr id="191" name="PlaceHolder 2"/>
          <p:cNvSpPr>
            <a:spLocks noGrp="1"/>
          </p:cNvSpPr>
          <p:nvPr>
            <p:ph type="body"/>
          </p:nvPr>
        </p:nvSpPr>
        <p:spPr>
          <a:xfrm>
            <a:off x="749075" y="5093674"/>
            <a:ext cx="5992255" cy="4825384"/>
          </a:xfrm>
          <a:prstGeom prst="rect">
            <a:avLst/>
          </a:prstGeom>
          <a:noFill/>
          <a:ln w="0">
            <a:noFill/>
          </a:ln>
        </p:spPr>
        <p:txBody>
          <a:bodyPr lIns="0" tIns="0" rIns="0" bIns="0" anchor="t">
            <a:noAutofit/>
          </a:bodyPr>
          <a:lstStyle/>
          <a:p>
            <a:r>
              <a:rPr lang="en-US" sz="2000" b="0" strike="noStrike" spc="-1">
                <a:latin typeface="Arial"/>
              </a:rPr>
              <a:t>Click to edit the notes format</a:t>
            </a:r>
          </a:p>
        </p:txBody>
      </p:sp>
      <p:sp>
        <p:nvSpPr>
          <p:cNvPr id="192" name="PlaceHolder 3"/>
          <p:cNvSpPr>
            <a:spLocks noGrp="1"/>
          </p:cNvSpPr>
          <p:nvPr>
            <p:ph type="hdr"/>
          </p:nvPr>
        </p:nvSpPr>
        <p:spPr>
          <a:xfrm>
            <a:off x="0" y="0"/>
            <a:ext cx="3250619" cy="535813"/>
          </a:xfrm>
          <a:prstGeom prst="rect">
            <a:avLst/>
          </a:prstGeom>
          <a:noFill/>
          <a:ln w="0">
            <a:noFill/>
          </a:ln>
        </p:spPr>
        <p:txBody>
          <a:bodyPr lIns="0" tIns="0" rIns="0" bIns="0" anchor="t">
            <a:noAutofit/>
          </a:bodyPr>
          <a:lstStyle/>
          <a:p>
            <a:r>
              <a:rPr lang="en-US" sz="1400" b="0" strike="noStrike" spc="-1">
                <a:latin typeface="Times New Roman"/>
              </a:rPr>
              <a:t>&lt;header&gt;</a:t>
            </a:r>
          </a:p>
        </p:txBody>
      </p:sp>
      <p:sp>
        <p:nvSpPr>
          <p:cNvPr id="193" name="PlaceHolder 4"/>
          <p:cNvSpPr>
            <a:spLocks noGrp="1"/>
          </p:cNvSpPr>
          <p:nvPr>
            <p:ph type="dt"/>
          </p:nvPr>
        </p:nvSpPr>
        <p:spPr>
          <a:xfrm>
            <a:off x="4239787" y="0"/>
            <a:ext cx="3250619" cy="535813"/>
          </a:xfrm>
          <a:prstGeom prst="rect">
            <a:avLst/>
          </a:prstGeom>
          <a:noFill/>
          <a:ln w="0">
            <a:noFill/>
          </a:ln>
        </p:spPr>
        <p:txBody>
          <a:bodyPr lIns="0" tIns="0" rIns="0" bIns="0" anchor="t">
            <a:noAutofit/>
          </a:bodyPr>
          <a:lstStyle/>
          <a:p>
            <a:pPr algn="r"/>
            <a:r>
              <a:rPr lang="en-US" sz="1400" b="0" strike="noStrike" spc="-1">
                <a:latin typeface="Times New Roman"/>
              </a:rPr>
              <a:t>&lt;date/time&gt;</a:t>
            </a:r>
          </a:p>
        </p:txBody>
      </p:sp>
      <p:sp>
        <p:nvSpPr>
          <p:cNvPr id="194" name="PlaceHolder 5"/>
          <p:cNvSpPr>
            <a:spLocks noGrp="1"/>
          </p:cNvSpPr>
          <p:nvPr>
            <p:ph type="ftr"/>
          </p:nvPr>
        </p:nvSpPr>
        <p:spPr>
          <a:xfrm>
            <a:off x="0" y="10187732"/>
            <a:ext cx="3250619" cy="535813"/>
          </a:xfrm>
          <a:prstGeom prst="rect">
            <a:avLst/>
          </a:prstGeom>
          <a:noFill/>
          <a:ln w="0">
            <a:noFill/>
          </a:ln>
        </p:spPr>
        <p:txBody>
          <a:bodyPr lIns="0" tIns="0" rIns="0" bIns="0" anchor="b">
            <a:noAutofit/>
          </a:bodyPr>
          <a:lstStyle/>
          <a:p>
            <a:r>
              <a:rPr lang="en-US" sz="1400" b="0" strike="noStrike" spc="-1">
                <a:latin typeface="Times New Roman"/>
              </a:rPr>
              <a:t>&lt;footer&gt;</a:t>
            </a:r>
          </a:p>
        </p:txBody>
      </p:sp>
      <p:sp>
        <p:nvSpPr>
          <p:cNvPr id="195" name="PlaceHolder 6"/>
          <p:cNvSpPr>
            <a:spLocks noGrp="1"/>
          </p:cNvSpPr>
          <p:nvPr>
            <p:ph type="sldNum"/>
          </p:nvPr>
        </p:nvSpPr>
        <p:spPr>
          <a:xfrm>
            <a:off x="4239787" y="10187732"/>
            <a:ext cx="3250619" cy="535813"/>
          </a:xfrm>
          <a:prstGeom prst="rect">
            <a:avLst/>
          </a:prstGeom>
          <a:noFill/>
          <a:ln w="0">
            <a:noFill/>
          </a:ln>
        </p:spPr>
        <p:txBody>
          <a:bodyPr lIns="0" tIns="0" rIns="0" bIns="0" anchor="b">
            <a:noAutofit/>
          </a:bodyPr>
          <a:lstStyle/>
          <a:p>
            <a:pPr algn="r"/>
            <a:fld id="{55D384D9-F004-4380-BB3C-2F229558A52A}" type="slidenum">
              <a:rPr lang="en-US" sz="1400" b="0" strike="noStrike" spc="-1">
                <a:latin typeface="Times New Roman"/>
              </a:rPr>
              <a:t>‹#›</a:t>
            </a:fld>
            <a:endParaRPr lang="en-US"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1450" y="814388"/>
            <a:ext cx="7146925" cy="4021137"/>
          </a:xfrm>
        </p:spPr>
      </p:sp>
      <p:sp>
        <p:nvSpPr>
          <p:cNvPr id="3" name="Notes Placeholder 2"/>
          <p:cNvSpPr>
            <a:spLocks noGrp="1"/>
          </p:cNvSpPr>
          <p:nvPr>
            <p:ph type="body" idx="1"/>
          </p:nvPr>
        </p:nvSpPr>
        <p:spPr/>
        <p:txBody>
          <a:bodyPr/>
          <a:lstStyle/>
          <a:p>
            <a:pPr algn="l">
              <a:buFont typeface="Arial" panose="020B0604020202020204" pitchFamily="34" charset="0"/>
              <a:buChar char="•"/>
            </a:pPr>
            <a:endParaRPr lang="mn-MN" b="0" i="0" dirty="0">
              <a:effectLst/>
              <a:latin typeface="Roboto" panose="02000000000000000000" pitchFamily="2" charset="0"/>
            </a:endParaRPr>
          </a:p>
        </p:txBody>
      </p:sp>
      <p:sp>
        <p:nvSpPr>
          <p:cNvPr id="4" name="Slide Number Placeholder 3"/>
          <p:cNvSpPr>
            <a:spLocks noGrp="1"/>
          </p:cNvSpPr>
          <p:nvPr>
            <p:ph type="sldNum" sz="quarter" idx="5"/>
          </p:nvPr>
        </p:nvSpPr>
        <p:spPr/>
        <p:txBody>
          <a:bodyPr/>
          <a:lstStyle/>
          <a:p>
            <a:fld id="{7F95A5DB-1D0F-410F-82A0-39AC3FCF3F0C}" type="slidenum">
              <a:rPr lang="en-US" smtClean="0"/>
              <a:t>1</a:t>
            </a:fld>
            <a:endParaRPr lang="en-US"/>
          </a:p>
        </p:txBody>
      </p:sp>
    </p:spTree>
    <p:extLst>
      <p:ext uri="{BB962C8B-B14F-4D97-AF65-F5344CB8AC3E}">
        <p14:creationId xmlns:p14="http://schemas.microsoft.com/office/powerpoint/2010/main" val="13991287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3400" y="763588"/>
            <a:ext cx="6704013" cy="3771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n-MN" dirty="0">
                <a:latin typeface="Arial" panose="020B0604020202020204" pitchFamily="34" charset="0"/>
                <a:cs typeface="Arial" panose="020B0604020202020204" pitchFamily="34" charset="0"/>
              </a:rPr>
              <a:t>Хүн ам бага, газар нутгийн хэмжээ том бөгөөд эрүүл мэндийн салбарын ажиллах хүчний дутагдалд орсон. Ялангуяа, алс хол нутагт ерөнхий мэргэшлийн эмчийн дутагдалтай тул гаднаас ажиллах хүчин авах бодлого сүүлийн жилүүдэд барьж байна.</a:t>
            </a:r>
            <a:endParaRPr lang="en-US" dirty="0">
              <a:latin typeface="Arial" panose="020B0604020202020204" pitchFamily="34" charset="0"/>
              <a:cs typeface="Arial" panose="020B0604020202020204" pitchFamily="34" charset="0"/>
            </a:endParaRPr>
          </a:p>
          <a:p>
            <a:endParaRPr lang="mn-MN" dirty="0"/>
          </a:p>
          <a:p>
            <a:r>
              <a:rPr lang="mn-MN" dirty="0"/>
              <a:t>Австрали улсад анагаахын их, дээд сургуульд мэргэжил эзэмшсэний дараа их эмч нар резидентийн сургалтад хамрагдахаас өмнө заавал 1 жилийн дадлага хийсэн байх ёстой. Резидентийн сургалт нь бидний уламлжлалт сургалтаас арай өөр ойлголтооор явагддаг. Дадлага хийснээс хойш 1-3 жил тухайн эмнэлэг дээр ажиллаж, регистратршип буюу нарийн мэргэшлийн сургалтад хамрагдах эрхтэй болдог. </a:t>
            </a:r>
          </a:p>
          <a:p>
            <a:endParaRPr lang="mn-MN" dirty="0"/>
          </a:p>
          <a:p>
            <a:pPr marL="0" marR="0" lvl="0" indent="0" algn="l" defTabSz="914400" rtl="0" eaLnBrk="1" fontAlgn="auto" latinLnBrk="0" hangingPunct="1">
              <a:lnSpc>
                <a:spcPct val="100000"/>
              </a:lnSpc>
              <a:spcBef>
                <a:spcPts val="0"/>
              </a:spcBef>
              <a:spcAft>
                <a:spcPts val="0"/>
              </a:spcAft>
              <a:buClrTx/>
              <a:buSzTx/>
              <a:buFontTx/>
              <a:buNone/>
              <a:tabLst/>
              <a:defRPr/>
            </a:pPr>
            <a:r>
              <a:rPr lang="mn-MN" dirty="0">
                <a:latin typeface="Arial" panose="020B0604020202020204" pitchFamily="34" charset="0"/>
                <a:cs typeface="Arial" panose="020B0604020202020204" pitchFamily="34" charset="0"/>
              </a:rPr>
              <a:t>Резидентийн сургалт: Эмнэлзүйн тойролтын хуваарийг эмч өөрөө шийддэг. Мэс заслын чиглэлээр илүү тойрохыг хүсвэл тэр тойролтод гарах байдлаар зохицуулна. </a:t>
            </a:r>
            <a:r>
              <a:rPr lang="en-US" dirty="0">
                <a:latin typeface="Arial" panose="020B0604020202020204" pitchFamily="34" charset="0"/>
                <a:cs typeface="Arial" panose="020B0604020202020204" pitchFamily="34" charset="0"/>
              </a:rPr>
              <a:t>(</a:t>
            </a:r>
            <a:r>
              <a:rPr lang="mn-MN" dirty="0">
                <a:latin typeface="Arial" panose="020B0604020202020204" pitchFamily="34" charset="0"/>
                <a:cs typeface="Arial" panose="020B0604020202020204" pitchFamily="34" charset="0"/>
              </a:rPr>
              <a:t>эмнэлгийн зүгээс тухайн тойролтод гаргах боломжтой тохиолдолд</a:t>
            </a:r>
            <a:r>
              <a:rPr lang="en-US" dirty="0">
                <a:latin typeface="Arial" panose="020B0604020202020204" pitchFamily="34" charset="0"/>
                <a:cs typeface="Arial" panose="020B0604020202020204" pitchFamily="34" charset="0"/>
              </a:rPr>
              <a:t>)</a:t>
            </a:r>
            <a:endParaRPr lang="mn-MN"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741B8F-00AD-49D3-B1C6-B7A46A8447C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34906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p:nvPr>
        </p:nvSpPr>
        <p:spPr/>
        <p:txBody>
          <a:bodyPr/>
          <a:lstStyle/>
          <a:p>
            <a:pPr algn="r"/>
            <a:fld id="{55D384D9-F004-4380-BB3C-2F229558A52A}" type="slidenum">
              <a:rPr lang="en-US" sz="1400" b="0" strike="noStrike" spc="-1" smtClean="0">
                <a:latin typeface="Times New Roman"/>
              </a:rPr>
              <a:t>11</a:t>
            </a:fld>
            <a:endParaRPr lang="en-US" sz="1400" b="0" strike="noStrike" spc="-1">
              <a:latin typeface="Times New Roman"/>
            </a:endParaRPr>
          </a:p>
        </p:txBody>
      </p:sp>
    </p:spTree>
    <p:extLst>
      <p:ext uri="{BB962C8B-B14F-4D97-AF65-F5344CB8AC3E}">
        <p14:creationId xmlns:p14="http://schemas.microsoft.com/office/powerpoint/2010/main" val="27765842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1450" y="814388"/>
            <a:ext cx="7146925" cy="40211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95A5DB-1D0F-410F-82A0-39AC3FCF3F0C}" type="slidenum">
              <a:rPr lang="en-US" smtClean="0"/>
              <a:t>12</a:t>
            </a:fld>
            <a:endParaRPr lang="en-US"/>
          </a:p>
        </p:txBody>
      </p:sp>
    </p:spTree>
    <p:extLst>
      <p:ext uri="{BB962C8B-B14F-4D97-AF65-F5344CB8AC3E}">
        <p14:creationId xmlns:p14="http://schemas.microsoft.com/office/powerpoint/2010/main" val="36487466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1450" y="814388"/>
            <a:ext cx="7146925" cy="4021137"/>
          </a:xfrm>
        </p:spPr>
      </p:sp>
      <p:sp>
        <p:nvSpPr>
          <p:cNvPr id="3" name="Notes Placeholder 2"/>
          <p:cNvSpPr>
            <a:spLocks noGrp="1"/>
          </p:cNvSpPr>
          <p:nvPr>
            <p:ph type="body" idx="1"/>
          </p:nvPr>
        </p:nvSpPr>
        <p:spPr/>
        <p:txBody>
          <a:bodyPr/>
          <a:lstStyle/>
          <a:p>
            <a:pPr marL="285750" indent="-285750" algn="just">
              <a:buFont typeface="Arial" panose="020B0604020202020204" pitchFamily="34" charset="0"/>
              <a:buChar char="•"/>
            </a:pPr>
            <a:r>
              <a:rPr lang="mn-MN" dirty="0"/>
              <a:t>Аспирантура нь ОХУ-ын дээд боловсролын гурав дахь шат бөгөөд</a:t>
            </a:r>
            <a:r>
              <a:rPr lang="en-US" dirty="0"/>
              <a:t> </a:t>
            </a:r>
            <a:r>
              <a:rPr lang="mn-MN" dirty="0"/>
              <a:t>ШУ-ны </a:t>
            </a:r>
            <a:r>
              <a:rPr lang="en-US" dirty="0" err="1"/>
              <a:t>чиглэлээр</a:t>
            </a:r>
            <a:r>
              <a:rPr lang="en-US" dirty="0"/>
              <a:t> </a:t>
            </a:r>
            <a:r>
              <a:rPr lang="mn-MN" dirty="0"/>
              <a:t>гүнзгийрүүлэн </a:t>
            </a:r>
            <a:r>
              <a:rPr lang="en-US" dirty="0" err="1"/>
              <a:t>суралцах</a:t>
            </a:r>
            <a:r>
              <a:rPr lang="en-US" dirty="0"/>
              <a:t> </a:t>
            </a:r>
            <a:r>
              <a:rPr lang="mn-MN" dirty="0"/>
              <a:t>тохиололд </a:t>
            </a:r>
            <a:r>
              <a:rPr lang="en-US" dirty="0" err="1"/>
              <a:t>аспирантурт</a:t>
            </a:r>
            <a:r>
              <a:rPr lang="en-US" dirty="0"/>
              <a:t> </a:t>
            </a:r>
            <a:r>
              <a:rPr lang="en-US" dirty="0" err="1"/>
              <a:t>үргэлжлүүлэн</a:t>
            </a:r>
            <a:r>
              <a:rPr lang="en-US" dirty="0"/>
              <a:t> </a:t>
            </a:r>
            <a:r>
              <a:rPr lang="en-US" dirty="0" err="1"/>
              <a:t>су</a:t>
            </a:r>
            <a:r>
              <a:rPr lang="mn-MN" dirty="0"/>
              <a:t>ралцдаг. </a:t>
            </a:r>
          </a:p>
          <a:p>
            <a:pPr marL="285750" indent="-285750" algn="just">
              <a:buFont typeface="Arial" panose="020B0604020202020204" pitchFamily="34" charset="0"/>
              <a:buChar char="•"/>
            </a:pPr>
            <a:r>
              <a:rPr lang="mn-MN" dirty="0"/>
              <a:t>ОХУ-д 70 орчим эмч, эмнэлгийн ажилтан бэлтгэх их дээд сургууль байна. </a:t>
            </a:r>
          </a:p>
          <a:p>
            <a:pPr algn="just"/>
            <a:r>
              <a:rPr lang="en-US" b="1" i="1" dirty="0" err="1"/>
              <a:t>Сургалтын</a:t>
            </a:r>
            <a:r>
              <a:rPr lang="en-US" b="1" i="1" dirty="0"/>
              <a:t> </a:t>
            </a:r>
            <a:r>
              <a:rPr lang="en-US" b="1" i="1" dirty="0" err="1"/>
              <a:t>хэлбэр</a:t>
            </a:r>
            <a:r>
              <a:rPr lang="en-US" b="1" i="1" dirty="0"/>
              <a:t>:</a:t>
            </a:r>
            <a:r>
              <a:rPr lang="mn-MN" b="1" i="1" dirty="0"/>
              <a:t> </a:t>
            </a:r>
          </a:p>
          <a:p>
            <a:pPr marL="285750" indent="-285750" algn="just">
              <a:buFont typeface="Arial" panose="020B0604020202020204" pitchFamily="34" charset="0"/>
              <a:buChar char="•"/>
            </a:pPr>
            <a:r>
              <a:rPr lang="mn-MN" dirty="0"/>
              <a:t>Р</a:t>
            </a:r>
            <a:r>
              <a:rPr lang="en-US" dirty="0" err="1"/>
              <a:t>езидентын</a:t>
            </a:r>
            <a:r>
              <a:rPr lang="en-US" dirty="0"/>
              <a:t> </a:t>
            </a:r>
            <a:r>
              <a:rPr lang="en-US" dirty="0" err="1"/>
              <a:t>сургалтыг</a:t>
            </a:r>
            <a:r>
              <a:rPr lang="en-US" dirty="0"/>
              <a:t> </a:t>
            </a:r>
            <a:r>
              <a:rPr lang="en-US" dirty="0" err="1"/>
              <a:t>анагаахын</a:t>
            </a:r>
            <a:r>
              <a:rPr lang="en-US" dirty="0"/>
              <a:t> </a:t>
            </a:r>
            <a:r>
              <a:rPr lang="en-US" dirty="0" err="1"/>
              <a:t>их</a:t>
            </a:r>
            <a:r>
              <a:rPr lang="en-US" dirty="0"/>
              <a:t>, </a:t>
            </a:r>
            <a:r>
              <a:rPr lang="en-US" dirty="0" err="1"/>
              <a:t>дээд</a:t>
            </a:r>
            <a:r>
              <a:rPr lang="en-US" dirty="0"/>
              <a:t> </a:t>
            </a:r>
            <a:r>
              <a:rPr lang="en-US" dirty="0" err="1"/>
              <a:t>сургууль</a:t>
            </a:r>
            <a:r>
              <a:rPr lang="en-US" dirty="0"/>
              <a:t>, </a:t>
            </a:r>
            <a:r>
              <a:rPr lang="en-US" dirty="0" err="1"/>
              <a:t>академи</a:t>
            </a:r>
            <a:r>
              <a:rPr lang="en-US" dirty="0"/>
              <a:t>, </a:t>
            </a:r>
            <a:r>
              <a:rPr lang="en-US" dirty="0" err="1"/>
              <a:t>судалгааны</a:t>
            </a:r>
            <a:r>
              <a:rPr lang="en-US" dirty="0"/>
              <a:t> </a:t>
            </a:r>
            <a:r>
              <a:rPr lang="en-US" dirty="0" err="1"/>
              <a:t>хүрээлэнгүүдэд</a:t>
            </a:r>
            <a:r>
              <a:rPr lang="en-US" dirty="0"/>
              <a:t> </a:t>
            </a:r>
            <a:r>
              <a:rPr lang="en-US" dirty="0" err="1"/>
              <a:t>явуулдаг</a:t>
            </a:r>
            <a:r>
              <a:rPr lang="en-US" dirty="0"/>
              <a:t>;</a:t>
            </a:r>
            <a:r>
              <a:rPr lang="mn-MN" dirty="0"/>
              <a:t> </a:t>
            </a:r>
            <a:endParaRPr lang="en-US" dirty="0"/>
          </a:p>
          <a:p>
            <a:pPr marL="285750" indent="-285750" algn="just">
              <a:buFont typeface="Arial" panose="020B0604020202020204" pitchFamily="34" charset="0"/>
              <a:buChar char="•"/>
            </a:pPr>
            <a:r>
              <a:rPr lang="en-US" dirty="0" err="1"/>
              <a:t>Сургалтын</a:t>
            </a:r>
            <a:r>
              <a:rPr lang="en-US" dirty="0"/>
              <a:t> </a:t>
            </a:r>
            <a:r>
              <a:rPr lang="en-US" dirty="0" err="1"/>
              <a:t>практик</a:t>
            </a:r>
            <a:r>
              <a:rPr lang="en-US" dirty="0"/>
              <a:t> </a:t>
            </a:r>
            <a:r>
              <a:rPr lang="en-US" dirty="0" err="1"/>
              <a:t>хэсэг</a:t>
            </a:r>
            <a:r>
              <a:rPr lang="en-US" dirty="0"/>
              <a:t> </a:t>
            </a:r>
            <a:r>
              <a:rPr lang="en-US" dirty="0" err="1"/>
              <a:t>нь</a:t>
            </a:r>
            <a:r>
              <a:rPr lang="en-US" dirty="0"/>
              <a:t> </a:t>
            </a:r>
            <a:r>
              <a:rPr lang="en-US" dirty="0" err="1"/>
              <a:t>эмнэлэг</a:t>
            </a:r>
            <a:r>
              <a:rPr lang="en-US" dirty="0"/>
              <a:t>, </a:t>
            </a:r>
            <a:r>
              <a:rPr lang="en-US" dirty="0" err="1"/>
              <a:t>клиник</a:t>
            </a:r>
            <a:r>
              <a:rPr lang="en-US" dirty="0"/>
              <a:t>, </a:t>
            </a:r>
            <a:r>
              <a:rPr lang="en-US" dirty="0" err="1"/>
              <a:t>төрөлжсөн</a:t>
            </a:r>
            <a:r>
              <a:rPr lang="en-US" dirty="0"/>
              <a:t> </a:t>
            </a:r>
            <a:r>
              <a:rPr lang="en-US" dirty="0" err="1"/>
              <a:t>эмнэлгийн</a:t>
            </a:r>
            <a:r>
              <a:rPr lang="en-US" dirty="0"/>
              <a:t> </a:t>
            </a:r>
            <a:r>
              <a:rPr lang="en-US" dirty="0" err="1"/>
              <a:t>төв</a:t>
            </a:r>
            <a:r>
              <a:rPr lang="en-US" dirty="0"/>
              <a:t> </a:t>
            </a:r>
            <a:r>
              <a:rPr lang="en-US" dirty="0" err="1"/>
              <a:t>зэрэг</a:t>
            </a:r>
            <a:r>
              <a:rPr lang="en-US" dirty="0"/>
              <a:t> </a:t>
            </a:r>
            <a:r>
              <a:rPr lang="en-US" dirty="0" err="1"/>
              <a:t>эмнэлзүйн</a:t>
            </a:r>
            <a:r>
              <a:rPr lang="en-US" dirty="0"/>
              <a:t> </a:t>
            </a:r>
            <a:r>
              <a:rPr lang="en-US" dirty="0" err="1"/>
              <a:t>газруудад</a:t>
            </a:r>
            <a:r>
              <a:rPr lang="en-US" dirty="0"/>
              <a:t> </a:t>
            </a:r>
            <a:r>
              <a:rPr lang="en-US" dirty="0" err="1"/>
              <a:t>явагд</a:t>
            </a:r>
            <a:r>
              <a:rPr lang="mn-MN" dirty="0"/>
              <a:t>ана.</a:t>
            </a:r>
          </a:p>
          <a:p>
            <a:pPr algn="just"/>
            <a:endParaRPr lang="mn-MN" dirty="0"/>
          </a:p>
          <a:p>
            <a:pPr algn="just"/>
            <a:r>
              <a:rPr lang="mn-MN" b="1" i="1" dirty="0"/>
              <a:t>Элсэлт:</a:t>
            </a:r>
          </a:p>
          <a:p>
            <a:pPr algn="just"/>
            <a:r>
              <a:rPr lang="mn-MN" dirty="0"/>
              <a:t>Элсэхийн тулд элсэлтийн шалгалтын дүн, хувь хүний ​​амжилтын оноог харгалзан үзэж жагсаадаг бөгөөд хэрэв тухайн жилийн квотод багтаж чадвал элсэх боломжтой.</a:t>
            </a:r>
          </a:p>
          <a:p>
            <a:pPr algn="just"/>
            <a:endParaRPr lang="mn-MN" dirty="0"/>
          </a:p>
          <a:p>
            <a:pPr algn="just"/>
            <a:r>
              <a:rPr lang="mn-MN" b="1" i="1" dirty="0"/>
              <a:t>Төгсөлт:</a:t>
            </a:r>
            <a:r>
              <a:rPr lang="mn-MN" dirty="0"/>
              <a:t> Улсын шалгалтанд тэнцсэний дараа эмчлэх эрхийн гэрчилгээ авч, тухайн чиглэлээр бүрэн цагаар ажиллах боломжтой болдог. </a:t>
            </a:r>
          </a:p>
          <a:p>
            <a:endParaRPr lang="en-US" dirty="0"/>
          </a:p>
        </p:txBody>
      </p:sp>
      <p:sp>
        <p:nvSpPr>
          <p:cNvPr id="4" name="Slide Number Placeholder 3"/>
          <p:cNvSpPr>
            <a:spLocks noGrp="1"/>
          </p:cNvSpPr>
          <p:nvPr>
            <p:ph type="sldNum" sz="quarter" idx="5"/>
          </p:nvPr>
        </p:nvSpPr>
        <p:spPr/>
        <p:txBody>
          <a:bodyPr/>
          <a:lstStyle/>
          <a:p>
            <a:fld id="{7F95A5DB-1D0F-410F-82A0-39AC3FCF3F0C}" type="slidenum">
              <a:rPr lang="en-US" smtClean="0"/>
              <a:t>13</a:t>
            </a:fld>
            <a:endParaRPr lang="en-US"/>
          </a:p>
        </p:txBody>
      </p:sp>
    </p:spTree>
    <p:extLst>
      <p:ext uri="{BB962C8B-B14F-4D97-AF65-F5344CB8AC3E}">
        <p14:creationId xmlns:p14="http://schemas.microsoft.com/office/powerpoint/2010/main" val="9590587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3400" y="763588"/>
            <a:ext cx="6704013" cy="3771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mn-MN" sz="1800" dirty="0">
                <a:effectLst/>
                <a:latin typeface="Arial" panose="020B0604020202020204" pitchFamily="34" charset="0"/>
                <a:ea typeface="Calibri" panose="020F0502020204030204" pitchFamily="34" charset="0"/>
                <a:cs typeface="Arial" panose="020B0604020202020204" pitchFamily="34" charset="0"/>
              </a:rPr>
              <a:t>Мөн тус хуулийн 25.13 дугаар зүйлд зааснаар </a:t>
            </a:r>
            <a:r>
              <a:rPr lang="mn-MN" sz="2800" b="0" i="0" dirty="0">
                <a:solidFill>
                  <a:srgbClr val="333333"/>
                </a:solidFill>
                <a:effectLst/>
                <a:latin typeface="Arial" panose="020B0604020202020204" pitchFamily="34" charset="0"/>
              </a:rPr>
              <a:t>Эрүүл мэндийн асуудал хариуцсан төрийн захиргааны төв байгууллагаас эрх олгосон төрийн байгууллага нь эмнэлгийн мэргэжилтэнд мэргэжлийн үйл ажиллагаа эрхлэх зөвшөөрөл олгох, сунгах, нөхөн олгох, хүчингүй болгох болон төгсөлтийн дараахь сургалт, мэргэшлийн зэрэг олгох үйл ажиллагааг зохион байгуулах бөгөөд мэргэжлийн нийгэмлэг, холбооны оролцоог хангана.</a:t>
            </a:r>
            <a:endParaRPr lang="en-US" dirty="0"/>
          </a:p>
        </p:txBody>
      </p:sp>
      <p:sp>
        <p:nvSpPr>
          <p:cNvPr id="4" name="Slide Number Placeholder 3"/>
          <p:cNvSpPr>
            <a:spLocks noGrp="1"/>
          </p:cNvSpPr>
          <p:nvPr>
            <p:ph type="sldNum" sz="quarter" idx="5"/>
          </p:nvPr>
        </p:nvSpPr>
        <p:spPr/>
        <p:txBody>
          <a:bodyPr/>
          <a:lstStyle/>
          <a:p>
            <a:fld id="{7F95A5DB-1D0F-410F-82A0-39AC3FCF3F0C}" type="slidenum">
              <a:rPr lang="en-US" smtClean="0"/>
              <a:t>14</a:t>
            </a:fld>
            <a:endParaRPr lang="en-US"/>
          </a:p>
        </p:txBody>
      </p:sp>
    </p:spTree>
    <p:extLst>
      <p:ext uri="{BB962C8B-B14F-4D97-AF65-F5344CB8AC3E}">
        <p14:creationId xmlns:p14="http://schemas.microsoft.com/office/powerpoint/2010/main" val="7526303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3400" y="763588"/>
            <a:ext cx="6704013" cy="3771900"/>
          </a:xfrm>
        </p:spPr>
      </p:sp>
      <p:sp>
        <p:nvSpPr>
          <p:cNvPr id="3" name="Notes Placeholder 2"/>
          <p:cNvSpPr>
            <a:spLocks noGrp="1"/>
          </p:cNvSpPr>
          <p:nvPr>
            <p:ph type="body" idx="1"/>
          </p:nvPr>
        </p:nvSpPr>
        <p:spPr/>
        <p:txBody>
          <a:bodyPr/>
          <a:lstStyle/>
          <a:p>
            <a:pPr marL="232943" indent="-232943">
              <a:buFont typeface="+mj-lt"/>
              <a:buAutoNum type="arabicPeriod"/>
            </a:pPr>
            <a:endParaRPr lang="en-US" dirty="0"/>
          </a:p>
        </p:txBody>
      </p:sp>
      <p:sp>
        <p:nvSpPr>
          <p:cNvPr id="4" name="Slide Number Placeholder 3"/>
          <p:cNvSpPr>
            <a:spLocks noGrp="1"/>
          </p:cNvSpPr>
          <p:nvPr>
            <p:ph type="sldNum" sz="quarter" idx="5"/>
          </p:nvPr>
        </p:nvSpPr>
        <p:spPr/>
        <p:txBody>
          <a:bodyPr/>
          <a:lstStyle/>
          <a:p>
            <a:fld id="{7F95A5DB-1D0F-410F-82A0-39AC3FCF3F0C}" type="slidenum">
              <a:rPr lang="en-US" smtClean="0"/>
              <a:t>15</a:t>
            </a:fld>
            <a:endParaRPr lang="en-US"/>
          </a:p>
        </p:txBody>
      </p:sp>
    </p:spTree>
    <p:extLst>
      <p:ext uri="{BB962C8B-B14F-4D97-AF65-F5344CB8AC3E}">
        <p14:creationId xmlns:p14="http://schemas.microsoft.com/office/powerpoint/2010/main" val="12752664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1450" y="814388"/>
            <a:ext cx="7146925" cy="4021137"/>
          </a:xfrm>
        </p:spPr>
      </p:sp>
      <p:sp>
        <p:nvSpPr>
          <p:cNvPr id="3" name="Notes Placeholder 2"/>
          <p:cNvSpPr>
            <a:spLocks noGrp="1"/>
          </p:cNvSpPr>
          <p:nvPr>
            <p:ph type="body" idx="1"/>
          </p:nvPr>
        </p:nvSpPr>
        <p:spPr/>
        <p:txBody>
          <a:bodyPr/>
          <a:lstStyle/>
          <a:p>
            <a:r>
              <a:rPr lang="mn-MN" sz="1400" dirty="0">
                <a:latin typeface="Arial" panose="020B0604020202020204" pitchFamily="34" charset="0"/>
                <a:cs typeface="Arial" panose="020B0604020202020204" pitchFamily="34" charset="0"/>
              </a:rPr>
              <a:t>айна.</a:t>
            </a:r>
          </a:p>
        </p:txBody>
      </p:sp>
      <p:sp>
        <p:nvSpPr>
          <p:cNvPr id="4" name="Slide Number Placeholder 3"/>
          <p:cNvSpPr>
            <a:spLocks noGrp="1"/>
          </p:cNvSpPr>
          <p:nvPr>
            <p:ph type="sldNum" sz="quarter" idx="5"/>
          </p:nvPr>
        </p:nvSpPr>
        <p:spPr/>
        <p:txBody>
          <a:bodyPr/>
          <a:lstStyle/>
          <a:p>
            <a:fld id="{7F95A5DB-1D0F-410F-82A0-39AC3FCF3F0C}" type="slidenum">
              <a:rPr lang="en-US" smtClean="0"/>
              <a:t>16</a:t>
            </a:fld>
            <a:endParaRPr lang="en-US"/>
          </a:p>
        </p:txBody>
      </p:sp>
    </p:spTree>
    <p:extLst>
      <p:ext uri="{BB962C8B-B14F-4D97-AF65-F5344CB8AC3E}">
        <p14:creationId xmlns:p14="http://schemas.microsoft.com/office/powerpoint/2010/main" val="12579961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3400" y="763588"/>
            <a:ext cx="6704013" cy="3771900"/>
          </a:xfrm>
        </p:spPr>
      </p:sp>
      <p:sp>
        <p:nvSpPr>
          <p:cNvPr id="3" name="Notes Placeholder 2"/>
          <p:cNvSpPr>
            <a:spLocks noGrp="1"/>
          </p:cNvSpPr>
          <p:nvPr>
            <p:ph type="body" idx="1"/>
          </p:nvPr>
        </p:nvSpPr>
        <p:spPr/>
        <p:txBody>
          <a:bodyPr/>
          <a:lstStyle/>
          <a:p>
            <a:pPr marL="0" indent="0" algn="just">
              <a:buFont typeface="Arial" panose="020B0604020202020204" pitchFamily="34" charset="0"/>
              <a:buNone/>
            </a:pPr>
            <a:endParaRPr lang="mn-MN" dirty="0">
              <a:solidFill>
                <a:srgbClr val="FF0000"/>
              </a:solidFill>
              <a:latin typeface="Arial" panose="020B0604020202020204" pitchFamily="34" charset="0"/>
              <a:cs typeface="Arial" panose="020B0604020202020204" pitchFamily="34" charset="0"/>
            </a:endParaRPr>
          </a:p>
          <a:p>
            <a:pPr marL="232943" marR="0" lvl="0" indent="-232943" algn="l" defTabSz="914400" rtl="0" eaLnBrk="1" fontAlgn="auto" latinLnBrk="0" hangingPunct="1">
              <a:lnSpc>
                <a:spcPct val="100000"/>
              </a:lnSpc>
              <a:spcBef>
                <a:spcPts val="0"/>
              </a:spcBef>
              <a:spcAft>
                <a:spcPts val="0"/>
              </a:spcAft>
              <a:buClrTx/>
              <a:buSzTx/>
              <a:buFont typeface="+mj-lt"/>
              <a:buAutoNum type="arabicPeriod"/>
              <a:tabLst/>
              <a:defRPr/>
            </a:pPr>
            <a:r>
              <a:rPr lang="mn-MN" sz="1200" dirty="0">
                <a:latin typeface="Arial" panose="020B0604020202020204" pitchFamily="34" charset="0"/>
                <a:cs typeface="Arial" panose="020B0604020202020204" pitchFamily="34" charset="0"/>
              </a:rPr>
              <a:t>Төгсөлтийн дараах сургалт дээр жил бүр тэргүүлэх чиглэл гэж баталж, ЭМДСангаас төсөв батлах</a:t>
            </a:r>
          </a:p>
          <a:p>
            <a:pPr marL="232943" indent="-232943">
              <a:buFont typeface="+mj-lt"/>
              <a:buAutoNum type="arabicPeriod"/>
            </a:pPr>
            <a:endParaRPr lang="en-US" dirty="0"/>
          </a:p>
        </p:txBody>
      </p:sp>
      <p:sp>
        <p:nvSpPr>
          <p:cNvPr id="4" name="Slide Number Placeholder 3"/>
          <p:cNvSpPr>
            <a:spLocks noGrp="1"/>
          </p:cNvSpPr>
          <p:nvPr>
            <p:ph type="sldNum" sz="quarter" idx="5"/>
          </p:nvPr>
        </p:nvSpPr>
        <p:spPr/>
        <p:txBody>
          <a:bodyPr/>
          <a:lstStyle/>
          <a:p>
            <a:fld id="{7F95A5DB-1D0F-410F-82A0-39AC3FCF3F0C}" type="slidenum">
              <a:rPr lang="en-US" smtClean="0"/>
              <a:t>17</a:t>
            </a:fld>
            <a:endParaRPr lang="en-US"/>
          </a:p>
        </p:txBody>
      </p:sp>
    </p:spTree>
    <p:extLst>
      <p:ext uri="{BB962C8B-B14F-4D97-AF65-F5344CB8AC3E}">
        <p14:creationId xmlns:p14="http://schemas.microsoft.com/office/powerpoint/2010/main" val="38317566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3400" y="763588"/>
            <a:ext cx="6704013" cy="3771900"/>
          </a:xfrm>
        </p:spPr>
      </p:sp>
      <p:sp>
        <p:nvSpPr>
          <p:cNvPr id="3" name="Notes Placeholder 2"/>
          <p:cNvSpPr>
            <a:spLocks noGrp="1"/>
          </p:cNvSpPr>
          <p:nvPr>
            <p:ph type="body" idx="1"/>
          </p:nvPr>
        </p:nvSpPr>
        <p:spPr/>
        <p:txBody>
          <a:bodyPr/>
          <a:lstStyle/>
          <a:p>
            <a:pPr marL="0" indent="0" algn="just">
              <a:buFont typeface="Arial" panose="020B0604020202020204" pitchFamily="34" charset="0"/>
              <a:buNone/>
            </a:pPr>
            <a:endParaRPr lang="mn-MN" dirty="0">
              <a:solidFill>
                <a:srgbClr val="FF0000"/>
              </a:solidFill>
              <a:latin typeface="Arial" panose="020B0604020202020204" pitchFamily="34" charset="0"/>
              <a:cs typeface="Arial" panose="020B0604020202020204" pitchFamily="34" charset="0"/>
            </a:endParaRPr>
          </a:p>
          <a:p>
            <a:pPr marL="232943" marR="0" lvl="0" indent="-232943" algn="l" defTabSz="914400" rtl="0" eaLnBrk="1" fontAlgn="auto" latinLnBrk="0" hangingPunct="1">
              <a:lnSpc>
                <a:spcPct val="100000"/>
              </a:lnSpc>
              <a:spcBef>
                <a:spcPts val="0"/>
              </a:spcBef>
              <a:spcAft>
                <a:spcPts val="0"/>
              </a:spcAft>
              <a:buClrTx/>
              <a:buSzTx/>
              <a:buFont typeface="+mj-lt"/>
              <a:buAutoNum type="arabicPeriod"/>
              <a:tabLst/>
              <a:defRPr/>
            </a:pPr>
            <a:r>
              <a:rPr lang="mn-MN" sz="1200" dirty="0">
                <a:latin typeface="Arial" panose="020B0604020202020204" pitchFamily="34" charset="0"/>
                <a:cs typeface="Arial" panose="020B0604020202020204" pitchFamily="34" charset="0"/>
              </a:rPr>
              <a:t>Төгсөлтийн дараах сургалт дээр жил бүр тэргүүлэх чиглэл гэж баталж, ЭМДСангаас төсөв батлах</a:t>
            </a:r>
          </a:p>
          <a:p>
            <a:pPr marL="232943" indent="-232943">
              <a:buFont typeface="+mj-lt"/>
              <a:buAutoNum type="arabicPeriod"/>
            </a:pPr>
            <a:endParaRPr lang="en-US" dirty="0"/>
          </a:p>
        </p:txBody>
      </p:sp>
      <p:sp>
        <p:nvSpPr>
          <p:cNvPr id="4" name="Slide Number Placeholder 3"/>
          <p:cNvSpPr>
            <a:spLocks noGrp="1"/>
          </p:cNvSpPr>
          <p:nvPr>
            <p:ph type="sldNum" sz="quarter" idx="5"/>
          </p:nvPr>
        </p:nvSpPr>
        <p:spPr/>
        <p:txBody>
          <a:bodyPr/>
          <a:lstStyle/>
          <a:p>
            <a:fld id="{7F95A5DB-1D0F-410F-82A0-39AC3FCF3F0C}" type="slidenum">
              <a:rPr lang="en-US" smtClean="0"/>
              <a:t>18</a:t>
            </a:fld>
            <a:endParaRPr lang="en-US"/>
          </a:p>
        </p:txBody>
      </p:sp>
    </p:spTree>
    <p:extLst>
      <p:ext uri="{BB962C8B-B14F-4D97-AF65-F5344CB8AC3E}">
        <p14:creationId xmlns:p14="http://schemas.microsoft.com/office/powerpoint/2010/main" val="16518194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3400" y="763588"/>
            <a:ext cx="6704013" cy="3771900"/>
          </a:xfrm>
        </p:spPr>
      </p:sp>
      <p:sp>
        <p:nvSpPr>
          <p:cNvPr id="3" name="Notes Placeholder 2"/>
          <p:cNvSpPr>
            <a:spLocks noGrp="1"/>
          </p:cNvSpPr>
          <p:nvPr>
            <p:ph type="body" idx="1"/>
          </p:nvPr>
        </p:nvSpPr>
        <p:spPr/>
        <p:txBody>
          <a:bodyPr/>
          <a:lstStyle/>
          <a:p>
            <a:pPr marL="0" indent="0" algn="just">
              <a:buFont typeface="Arial" panose="020B0604020202020204" pitchFamily="34" charset="0"/>
              <a:buNone/>
            </a:pPr>
            <a:endParaRPr lang="mn-MN" dirty="0">
              <a:solidFill>
                <a:srgbClr val="FF0000"/>
              </a:solidFill>
              <a:latin typeface="Arial" panose="020B0604020202020204" pitchFamily="34" charset="0"/>
              <a:cs typeface="Arial" panose="020B0604020202020204" pitchFamily="34" charset="0"/>
            </a:endParaRPr>
          </a:p>
          <a:p>
            <a:pPr marL="232943" marR="0" lvl="0" indent="-232943" algn="l" defTabSz="914400" rtl="0" eaLnBrk="1" fontAlgn="auto" latinLnBrk="0" hangingPunct="1">
              <a:lnSpc>
                <a:spcPct val="100000"/>
              </a:lnSpc>
              <a:spcBef>
                <a:spcPts val="0"/>
              </a:spcBef>
              <a:spcAft>
                <a:spcPts val="0"/>
              </a:spcAft>
              <a:buClrTx/>
              <a:buSzTx/>
              <a:buFont typeface="+mj-lt"/>
              <a:buAutoNum type="arabicPeriod"/>
              <a:tabLst/>
              <a:defRPr/>
            </a:pPr>
            <a:r>
              <a:rPr lang="mn-MN" sz="1200" dirty="0">
                <a:latin typeface="Arial" panose="020B0604020202020204" pitchFamily="34" charset="0"/>
                <a:cs typeface="Arial" panose="020B0604020202020204" pitchFamily="34" charset="0"/>
              </a:rPr>
              <a:t>Төгсөлтийн дараах сургалт дээр жил бүр тэргүүлэх чиглэл гэж баталж, ЭМДСангаас төсөв батлах</a:t>
            </a:r>
          </a:p>
          <a:p>
            <a:pPr marL="232943" indent="-232943">
              <a:buFont typeface="+mj-lt"/>
              <a:buAutoNum type="arabicPeriod"/>
            </a:pPr>
            <a:endParaRPr lang="en-US" dirty="0"/>
          </a:p>
        </p:txBody>
      </p:sp>
      <p:sp>
        <p:nvSpPr>
          <p:cNvPr id="4" name="Slide Number Placeholder 3"/>
          <p:cNvSpPr>
            <a:spLocks noGrp="1"/>
          </p:cNvSpPr>
          <p:nvPr>
            <p:ph type="sldNum" sz="quarter" idx="5"/>
          </p:nvPr>
        </p:nvSpPr>
        <p:spPr/>
        <p:txBody>
          <a:bodyPr/>
          <a:lstStyle/>
          <a:p>
            <a:fld id="{7F95A5DB-1D0F-410F-82A0-39AC3FCF3F0C}" type="slidenum">
              <a:rPr lang="en-US" smtClean="0"/>
              <a:t>19</a:t>
            </a:fld>
            <a:endParaRPr lang="en-US"/>
          </a:p>
        </p:txBody>
      </p:sp>
    </p:spTree>
    <p:extLst>
      <p:ext uri="{BB962C8B-B14F-4D97-AF65-F5344CB8AC3E}">
        <p14:creationId xmlns:p14="http://schemas.microsoft.com/office/powerpoint/2010/main" val="24759465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1450" y="814388"/>
            <a:ext cx="7146925" cy="4021137"/>
          </a:xfrm>
        </p:spPr>
      </p:sp>
      <p:sp>
        <p:nvSpPr>
          <p:cNvPr id="3" name="Notes Placeholder 2"/>
          <p:cNvSpPr>
            <a:spLocks noGrp="1"/>
          </p:cNvSpPr>
          <p:nvPr>
            <p:ph type="body" idx="1"/>
          </p:nvPr>
        </p:nvSpPr>
        <p:spPr/>
        <p:txBody>
          <a:bodyPr/>
          <a:lstStyle/>
          <a:p>
            <a:endParaRPr lang="mn-MN"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7F95A5DB-1D0F-410F-82A0-39AC3FCF3F0C}" type="slidenum">
              <a:rPr lang="en-US" smtClean="0"/>
              <a:t>2</a:t>
            </a:fld>
            <a:endParaRPr lang="en-US"/>
          </a:p>
        </p:txBody>
      </p:sp>
    </p:spTree>
    <p:extLst>
      <p:ext uri="{BB962C8B-B14F-4D97-AF65-F5344CB8AC3E}">
        <p14:creationId xmlns:p14="http://schemas.microsoft.com/office/powerpoint/2010/main" val="12979849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1450" y="814388"/>
            <a:ext cx="7146925" cy="402113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F95A5DB-1D0F-410F-82A0-39AC3FCF3F0C}" type="slidenum">
              <a:rPr lang="en-US" smtClean="0"/>
              <a:t>20</a:t>
            </a:fld>
            <a:endParaRPr lang="en-US"/>
          </a:p>
        </p:txBody>
      </p:sp>
    </p:spTree>
    <p:extLst>
      <p:ext uri="{BB962C8B-B14F-4D97-AF65-F5344CB8AC3E}">
        <p14:creationId xmlns:p14="http://schemas.microsoft.com/office/powerpoint/2010/main" val="25797747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1450" y="814388"/>
            <a:ext cx="7146925" cy="40211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95A5DB-1D0F-410F-82A0-39AC3FCF3F0C}" type="slidenum">
              <a:rPr lang="en-US" smtClean="0"/>
              <a:t>3</a:t>
            </a:fld>
            <a:endParaRPr lang="en-US"/>
          </a:p>
        </p:txBody>
      </p:sp>
    </p:spTree>
    <p:extLst>
      <p:ext uri="{BB962C8B-B14F-4D97-AF65-F5344CB8AC3E}">
        <p14:creationId xmlns:p14="http://schemas.microsoft.com/office/powerpoint/2010/main" val="10263161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1450" y="814388"/>
            <a:ext cx="7146925" cy="40211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95A5DB-1D0F-410F-82A0-39AC3FCF3F0C}" type="slidenum">
              <a:rPr lang="en-US" smtClean="0"/>
              <a:t>4</a:t>
            </a:fld>
            <a:endParaRPr lang="en-US"/>
          </a:p>
        </p:txBody>
      </p:sp>
    </p:spTree>
    <p:extLst>
      <p:ext uri="{BB962C8B-B14F-4D97-AF65-F5344CB8AC3E}">
        <p14:creationId xmlns:p14="http://schemas.microsoft.com/office/powerpoint/2010/main" val="29305353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1450" y="814388"/>
            <a:ext cx="7146925" cy="40211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95A5DB-1D0F-410F-82A0-39AC3FCF3F0C}" type="slidenum">
              <a:rPr lang="en-US" smtClean="0"/>
              <a:t>5</a:t>
            </a:fld>
            <a:endParaRPr lang="en-US"/>
          </a:p>
        </p:txBody>
      </p:sp>
    </p:spTree>
    <p:extLst>
      <p:ext uri="{BB962C8B-B14F-4D97-AF65-F5344CB8AC3E}">
        <p14:creationId xmlns:p14="http://schemas.microsoft.com/office/powerpoint/2010/main" val="10658397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1450" y="814388"/>
            <a:ext cx="7146925" cy="40211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95A5DB-1D0F-410F-82A0-39AC3FCF3F0C}" type="slidenum">
              <a:rPr lang="en-US" smtClean="0"/>
              <a:t>6</a:t>
            </a:fld>
            <a:endParaRPr lang="en-US"/>
          </a:p>
        </p:txBody>
      </p:sp>
    </p:spTree>
    <p:extLst>
      <p:ext uri="{BB962C8B-B14F-4D97-AF65-F5344CB8AC3E}">
        <p14:creationId xmlns:p14="http://schemas.microsoft.com/office/powerpoint/2010/main" val="10613447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1450" y="814388"/>
            <a:ext cx="7146925" cy="4021137"/>
          </a:xfrm>
        </p:spPr>
      </p:sp>
      <p:sp>
        <p:nvSpPr>
          <p:cNvPr id="3" name="Notes Placeholder 2"/>
          <p:cNvSpPr>
            <a:spLocks noGrp="1"/>
          </p:cNvSpPr>
          <p:nvPr>
            <p:ph type="body" idx="1"/>
          </p:nvPr>
        </p:nvSpPr>
        <p:spPr/>
        <p:txBody>
          <a:bodyPr/>
          <a:lstStyle/>
          <a:p>
            <a:r>
              <a:rPr lang="mn-MN" dirty="0"/>
              <a:t>Их эмчээр төгсөөд заавал эмнэлзүйгээр 2 жил сурдаг. Үүний дараа үндсэн мэргэшлээр дахин сурах эрх нээгдэнэ.</a:t>
            </a:r>
            <a:endParaRPr lang="en-US" dirty="0"/>
          </a:p>
        </p:txBody>
      </p:sp>
      <p:sp>
        <p:nvSpPr>
          <p:cNvPr id="4" name="Slide Number Placeholder 3"/>
          <p:cNvSpPr>
            <a:spLocks noGrp="1"/>
          </p:cNvSpPr>
          <p:nvPr>
            <p:ph type="sldNum" sz="quarter" idx="5"/>
          </p:nvPr>
        </p:nvSpPr>
        <p:spPr/>
        <p:txBody>
          <a:bodyPr/>
          <a:lstStyle/>
          <a:p>
            <a:fld id="{7F95A5DB-1D0F-410F-82A0-39AC3FCF3F0C}" type="slidenum">
              <a:rPr lang="en-US" smtClean="0"/>
              <a:t>7</a:t>
            </a:fld>
            <a:endParaRPr lang="en-US"/>
          </a:p>
        </p:txBody>
      </p:sp>
    </p:spTree>
    <p:extLst>
      <p:ext uri="{BB962C8B-B14F-4D97-AF65-F5344CB8AC3E}">
        <p14:creationId xmlns:p14="http://schemas.microsoft.com/office/powerpoint/2010/main" val="29009151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1450" y="814388"/>
            <a:ext cx="7146925" cy="4021137"/>
          </a:xfrm>
        </p:spPr>
      </p:sp>
      <p:sp>
        <p:nvSpPr>
          <p:cNvPr id="3" name="Notes Placeholder 2"/>
          <p:cNvSpPr>
            <a:spLocks noGrp="1"/>
          </p:cNvSpPr>
          <p:nvPr>
            <p:ph type="body" idx="1"/>
          </p:nvPr>
        </p:nvSpPr>
        <p:spPr/>
        <p:txBody>
          <a:bodyPr/>
          <a:lstStyle/>
          <a:p>
            <a:r>
              <a:rPr lang="mn-MN" dirty="0"/>
              <a:t>Эрүүл мэнд нийгмийн хамгааллын яам-Анагаах ухааны төгсөлтийн сургалтын зөвлөл -</a:t>
            </a:r>
            <a:r>
              <a:rPr lang="en-US" dirty="0"/>
              <a:t>Council for Graduate for medical training http://cgmt.or.kr/view/intro/biz </a:t>
            </a:r>
            <a:endParaRPr lang="mn-MN" dirty="0"/>
          </a:p>
          <a:p>
            <a:endParaRPr lang="mn-MN" dirty="0"/>
          </a:p>
          <a:p>
            <a:r>
              <a:rPr lang="mn-MN" dirty="0"/>
              <a:t>Сургалт эрхлэх байгууллагын эрхийг Эрүүл мэнд нийгмийн хамгааллын яамнаас томилдог. Солонгосын анагаах ухааны боловсрол үнэлгээний хүрээлэнгээс баталгаажуулдаг. </a:t>
            </a:r>
          </a:p>
          <a:p>
            <a:endParaRPr lang="mn-MN" dirty="0"/>
          </a:p>
          <a:p>
            <a:r>
              <a:rPr lang="mn-MN" dirty="0"/>
              <a:t>Эмнэлэг /Улсын хэмжээнд 248 эмнэлэг сургалт эрхэлдэг/</a:t>
            </a:r>
            <a:endParaRPr lang="en-US" dirty="0"/>
          </a:p>
        </p:txBody>
      </p:sp>
      <p:sp>
        <p:nvSpPr>
          <p:cNvPr id="4" name="Slide Number Placeholder 3"/>
          <p:cNvSpPr>
            <a:spLocks noGrp="1"/>
          </p:cNvSpPr>
          <p:nvPr>
            <p:ph type="sldNum" sz="quarter" idx="5"/>
          </p:nvPr>
        </p:nvSpPr>
        <p:spPr/>
        <p:txBody>
          <a:bodyPr/>
          <a:lstStyle/>
          <a:p>
            <a:fld id="{7F95A5DB-1D0F-410F-82A0-39AC3FCF3F0C}" type="slidenum">
              <a:rPr lang="en-US" smtClean="0"/>
              <a:t>8</a:t>
            </a:fld>
            <a:endParaRPr lang="en-US"/>
          </a:p>
        </p:txBody>
      </p:sp>
    </p:spTree>
    <p:extLst>
      <p:ext uri="{BB962C8B-B14F-4D97-AF65-F5344CB8AC3E}">
        <p14:creationId xmlns:p14="http://schemas.microsoft.com/office/powerpoint/2010/main" val="15964887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p:nvPr>
        </p:nvSpPr>
        <p:spPr/>
        <p:txBody>
          <a:bodyPr/>
          <a:lstStyle/>
          <a:p>
            <a:pPr algn="r"/>
            <a:fld id="{55D384D9-F004-4380-BB3C-2F229558A52A}" type="slidenum">
              <a:rPr lang="en-US" sz="1400" b="0" strike="noStrike" spc="-1" smtClean="0">
                <a:latin typeface="Times New Roman"/>
              </a:rPr>
              <a:t>9</a:t>
            </a:fld>
            <a:endParaRPr lang="en-US" sz="1400" b="0" strike="noStrike" spc="-1">
              <a:latin typeface="Times New Roman"/>
            </a:endParaRPr>
          </a:p>
        </p:txBody>
      </p:sp>
    </p:spTree>
    <p:extLst>
      <p:ext uri="{BB962C8B-B14F-4D97-AF65-F5344CB8AC3E}">
        <p14:creationId xmlns:p14="http://schemas.microsoft.com/office/powerpoint/2010/main" val="3908073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327DB4-6F39-AB41-6C6F-DC2817FB71A8}"/>
              </a:ext>
            </a:extLst>
          </p:cNvPr>
          <p:cNvSpPr>
            <a:spLocks noGrp="1"/>
          </p:cNvSpPr>
          <p:nvPr>
            <p:ph type="dt" sz="half" idx="10"/>
          </p:nvPr>
        </p:nvSpPr>
        <p:spPr/>
        <p:txBody>
          <a:bodyPr/>
          <a:lstStyle/>
          <a:p>
            <a:fld id="{65082C64-BDA9-405F-B4EB-051937609E34}" type="datetimeFigureOut">
              <a:rPr lang="en-US" smtClean="0"/>
              <a:t>9/24/2024</a:t>
            </a:fld>
            <a:endParaRPr lang="en-US"/>
          </a:p>
        </p:txBody>
      </p:sp>
      <p:sp>
        <p:nvSpPr>
          <p:cNvPr id="3" name="Footer Placeholder 2">
            <a:extLst>
              <a:ext uri="{FF2B5EF4-FFF2-40B4-BE49-F238E27FC236}">
                <a16:creationId xmlns:a16="http://schemas.microsoft.com/office/drawing/2014/main" id="{08DACB47-DE73-9636-8E0B-7239C37980F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44E7BFE-A369-1C22-55A6-4AC79080769F}"/>
              </a:ext>
            </a:extLst>
          </p:cNvPr>
          <p:cNvSpPr>
            <a:spLocks noGrp="1"/>
          </p:cNvSpPr>
          <p:nvPr>
            <p:ph type="sldNum" sz="quarter" idx="12"/>
          </p:nvPr>
        </p:nvSpPr>
        <p:spPr/>
        <p:txBody>
          <a:bodyPr/>
          <a:lstStyle/>
          <a:p>
            <a:fld id="{D47A0819-9B15-437D-A080-7EA933C8CF34}" type="slidenum">
              <a:rPr lang="en-US" smtClean="0"/>
              <a:t>‹#›</a:t>
            </a:fld>
            <a:endParaRPr lang="en-US"/>
          </a:p>
        </p:txBody>
      </p:sp>
    </p:spTree>
    <p:extLst>
      <p:ext uri="{BB962C8B-B14F-4D97-AF65-F5344CB8AC3E}">
        <p14:creationId xmlns:p14="http://schemas.microsoft.com/office/powerpoint/2010/main" val="9098803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0D035-E98C-72E6-7269-01E8FD7BFC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9B3DE5E-AEB8-0999-968B-67E817EE156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42A2AF9-ED11-4EDE-B3F0-E9F7C3822A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F6E3A9E-6324-B644-B48C-E7356EAF66FD}"/>
              </a:ext>
            </a:extLst>
          </p:cNvPr>
          <p:cNvSpPr>
            <a:spLocks noGrp="1"/>
          </p:cNvSpPr>
          <p:nvPr>
            <p:ph type="dt" sz="half" idx="10"/>
          </p:nvPr>
        </p:nvSpPr>
        <p:spPr/>
        <p:txBody>
          <a:bodyPr/>
          <a:lstStyle/>
          <a:p>
            <a:fld id="{65082C64-BDA9-405F-B4EB-051937609E34}" type="datetimeFigureOut">
              <a:rPr lang="en-US" smtClean="0"/>
              <a:t>9/24/2024</a:t>
            </a:fld>
            <a:endParaRPr lang="en-US"/>
          </a:p>
        </p:txBody>
      </p:sp>
      <p:sp>
        <p:nvSpPr>
          <p:cNvPr id="6" name="Footer Placeholder 5">
            <a:extLst>
              <a:ext uri="{FF2B5EF4-FFF2-40B4-BE49-F238E27FC236}">
                <a16:creationId xmlns:a16="http://schemas.microsoft.com/office/drawing/2014/main" id="{4A82E47F-2F0E-1EBD-706F-72BAD0E0D1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02AF99-5263-B4BB-49A5-89810DDD0773}"/>
              </a:ext>
            </a:extLst>
          </p:cNvPr>
          <p:cNvSpPr>
            <a:spLocks noGrp="1"/>
          </p:cNvSpPr>
          <p:nvPr>
            <p:ph type="sldNum" sz="quarter" idx="12"/>
          </p:nvPr>
        </p:nvSpPr>
        <p:spPr/>
        <p:txBody>
          <a:bodyPr/>
          <a:lstStyle/>
          <a:p>
            <a:fld id="{D47A0819-9B15-437D-A080-7EA933C8CF34}" type="slidenum">
              <a:rPr lang="en-US" smtClean="0"/>
              <a:t>‹#›</a:t>
            </a:fld>
            <a:endParaRPr lang="en-US"/>
          </a:p>
        </p:txBody>
      </p:sp>
    </p:spTree>
    <p:extLst>
      <p:ext uri="{BB962C8B-B14F-4D97-AF65-F5344CB8AC3E}">
        <p14:creationId xmlns:p14="http://schemas.microsoft.com/office/powerpoint/2010/main" val="598433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BF98E-B0DF-6D1B-272C-58359DE031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F715F96-F565-1DF6-AE75-9DF1EF80EF8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2C1EEE2-0CFA-DEE0-BAC3-4C462F8ABE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E8A11E-419A-9940-AC1E-ABB99C5B0F1B}"/>
              </a:ext>
            </a:extLst>
          </p:cNvPr>
          <p:cNvSpPr>
            <a:spLocks noGrp="1"/>
          </p:cNvSpPr>
          <p:nvPr>
            <p:ph type="dt" sz="half" idx="10"/>
          </p:nvPr>
        </p:nvSpPr>
        <p:spPr/>
        <p:txBody>
          <a:bodyPr/>
          <a:lstStyle/>
          <a:p>
            <a:fld id="{65082C64-BDA9-405F-B4EB-051937609E34}" type="datetimeFigureOut">
              <a:rPr lang="en-US" smtClean="0"/>
              <a:t>9/24/2024</a:t>
            </a:fld>
            <a:endParaRPr lang="en-US"/>
          </a:p>
        </p:txBody>
      </p:sp>
      <p:sp>
        <p:nvSpPr>
          <p:cNvPr id="6" name="Footer Placeholder 5">
            <a:extLst>
              <a:ext uri="{FF2B5EF4-FFF2-40B4-BE49-F238E27FC236}">
                <a16:creationId xmlns:a16="http://schemas.microsoft.com/office/drawing/2014/main" id="{6CAADBEF-1F59-3B11-3D88-CF4A8EED25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F5D6EA-BC8D-66AC-9432-9AB041C80094}"/>
              </a:ext>
            </a:extLst>
          </p:cNvPr>
          <p:cNvSpPr>
            <a:spLocks noGrp="1"/>
          </p:cNvSpPr>
          <p:nvPr>
            <p:ph type="sldNum" sz="quarter" idx="12"/>
          </p:nvPr>
        </p:nvSpPr>
        <p:spPr/>
        <p:txBody>
          <a:bodyPr/>
          <a:lstStyle/>
          <a:p>
            <a:fld id="{D47A0819-9B15-437D-A080-7EA933C8CF34}" type="slidenum">
              <a:rPr lang="en-US" smtClean="0"/>
              <a:t>‹#›</a:t>
            </a:fld>
            <a:endParaRPr lang="en-US"/>
          </a:p>
        </p:txBody>
      </p:sp>
    </p:spTree>
    <p:extLst>
      <p:ext uri="{BB962C8B-B14F-4D97-AF65-F5344CB8AC3E}">
        <p14:creationId xmlns:p14="http://schemas.microsoft.com/office/powerpoint/2010/main" val="27700657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A6C0F-718F-E7F9-EE98-8D106A08E1C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D2067A0-8A25-EBEA-A1FB-3C78A1A114F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30FEE9-D57C-BA31-0C78-A19768C5FC94}"/>
              </a:ext>
            </a:extLst>
          </p:cNvPr>
          <p:cNvSpPr>
            <a:spLocks noGrp="1"/>
          </p:cNvSpPr>
          <p:nvPr>
            <p:ph type="dt" sz="half" idx="10"/>
          </p:nvPr>
        </p:nvSpPr>
        <p:spPr/>
        <p:txBody>
          <a:bodyPr/>
          <a:lstStyle/>
          <a:p>
            <a:fld id="{65082C64-BDA9-405F-B4EB-051937609E34}" type="datetimeFigureOut">
              <a:rPr lang="en-US" smtClean="0"/>
              <a:t>9/24/2024</a:t>
            </a:fld>
            <a:endParaRPr lang="en-US"/>
          </a:p>
        </p:txBody>
      </p:sp>
      <p:sp>
        <p:nvSpPr>
          <p:cNvPr id="5" name="Footer Placeholder 4">
            <a:extLst>
              <a:ext uri="{FF2B5EF4-FFF2-40B4-BE49-F238E27FC236}">
                <a16:creationId xmlns:a16="http://schemas.microsoft.com/office/drawing/2014/main" id="{FA7474E4-2FF9-C022-48A0-A583DD0A94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6CEEA7-D495-714B-4C74-B303330C79DC}"/>
              </a:ext>
            </a:extLst>
          </p:cNvPr>
          <p:cNvSpPr>
            <a:spLocks noGrp="1"/>
          </p:cNvSpPr>
          <p:nvPr>
            <p:ph type="sldNum" sz="quarter" idx="12"/>
          </p:nvPr>
        </p:nvSpPr>
        <p:spPr/>
        <p:txBody>
          <a:bodyPr/>
          <a:lstStyle/>
          <a:p>
            <a:fld id="{D47A0819-9B15-437D-A080-7EA933C8CF34}" type="slidenum">
              <a:rPr lang="en-US" smtClean="0"/>
              <a:t>‹#›</a:t>
            </a:fld>
            <a:endParaRPr lang="en-US"/>
          </a:p>
        </p:txBody>
      </p:sp>
    </p:spTree>
    <p:extLst>
      <p:ext uri="{BB962C8B-B14F-4D97-AF65-F5344CB8AC3E}">
        <p14:creationId xmlns:p14="http://schemas.microsoft.com/office/powerpoint/2010/main" val="19258331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218BDD6-F191-D2AC-2BAC-4AC689962FE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1F76F0C-A7D4-4896-E2F5-48D94B06265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34B0E8-20FE-728B-8B8B-B6BD468121C3}"/>
              </a:ext>
            </a:extLst>
          </p:cNvPr>
          <p:cNvSpPr>
            <a:spLocks noGrp="1"/>
          </p:cNvSpPr>
          <p:nvPr>
            <p:ph type="dt" sz="half" idx="10"/>
          </p:nvPr>
        </p:nvSpPr>
        <p:spPr/>
        <p:txBody>
          <a:bodyPr/>
          <a:lstStyle/>
          <a:p>
            <a:fld id="{65082C64-BDA9-405F-B4EB-051937609E34}" type="datetimeFigureOut">
              <a:rPr lang="en-US" smtClean="0"/>
              <a:t>9/24/2024</a:t>
            </a:fld>
            <a:endParaRPr lang="en-US"/>
          </a:p>
        </p:txBody>
      </p:sp>
      <p:sp>
        <p:nvSpPr>
          <p:cNvPr id="5" name="Footer Placeholder 4">
            <a:extLst>
              <a:ext uri="{FF2B5EF4-FFF2-40B4-BE49-F238E27FC236}">
                <a16:creationId xmlns:a16="http://schemas.microsoft.com/office/drawing/2014/main" id="{D2918233-A688-DA65-ACD0-B5A64485CA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ED0D77-9D2C-6EE1-7322-B841CD604539}"/>
              </a:ext>
            </a:extLst>
          </p:cNvPr>
          <p:cNvSpPr>
            <a:spLocks noGrp="1"/>
          </p:cNvSpPr>
          <p:nvPr>
            <p:ph type="sldNum" sz="quarter" idx="12"/>
          </p:nvPr>
        </p:nvSpPr>
        <p:spPr/>
        <p:txBody>
          <a:bodyPr/>
          <a:lstStyle/>
          <a:p>
            <a:fld id="{D47A0819-9B15-437D-A080-7EA933C8CF34}" type="slidenum">
              <a:rPr lang="en-US" smtClean="0"/>
              <a:t>‹#›</a:t>
            </a:fld>
            <a:endParaRPr lang="en-US"/>
          </a:p>
        </p:txBody>
      </p:sp>
    </p:spTree>
    <p:extLst>
      <p:ext uri="{BB962C8B-B14F-4D97-AF65-F5344CB8AC3E}">
        <p14:creationId xmlns:p14="http://schemas.microsoft.com/office/powerpoint/2010/main" val="3215196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0E7D5CA9-BD30-C5BD-295E-623835DCEF67}"/>
              </a:ext>
            </a:extLst>
          </p:cNvPr>
          <p:cNvSpPr txBox="1"/>
          <p:nvPr userDrawn="1"/>
        </p:nvSpPr>
        <p:spPr>
          <a:xfrm rot="5400000">
            <a:off x="-1781701" y="3922773"/>
            <a:ext cx="4851401"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mn-Mong-CN" sz="36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Mongolian Baiti" panose="03000500000000000000" pitchFamily="66" charset="0"/>
              </a:rPr>
              <a:t>ᠡᠷᠡᢉᠦᠯ ᠮᠡᠨᠳᠦ ᠎ᠶᠢᠨ ᠬᠥ᠍᠍᠍᠍᠍᠍᠍᠍᠋᠋᠍᠍ᠭ᠍ᠵᠢᠯ ᠦᠨ ᠲᠥᠪ </a:t>
            </a:r>
            <a:endParaRPr kumimoji="0" lang="en-US" sz="36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pic>
        <p:nvPicPr>
          <p:cNvPr id="10" name="Picture 9">
            <a:extLst>
              <a:ext uri="{FF2B5EF4-FFF2-40B4-BE49-F238E27FC236}">
                <a16:creationId xmlns:a16="http://schemas.microsoft.com/office/drawing/2014/main" id="{88133994-8985-E6BB-CCED-A0CE8B0775A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7685" y="232845"/>
            <a:ext cx="512628" cy="585860"/>
          </a:xfrm>
          <a:prstGeom prst="rect">
            <a:avLst/>
          </a:prstGeom>
        </p:spPr>
      </p:pic>
      <p:cxnSp>
        <p:nvCxnSpPr>
          <p:cNvPr id="11" name="Straight Connector 10">
            <a:extLst>
              <a:ext uri="{FF2B5EF4-FFF2-40B4-BE49-F238E27FC236}">
                <a16:creationId xmlns:a16="http://schemas.microsoft.com/office/drawing/2014/main" id="{FB3963F6-3798-A333-C09A-B71D6493E0B8}"/>
              </a:ext>
            </a:extLst>
          </p:cNvPr>
          <p:cNvCxnSpPr>
            <a:cxnSpLocks/>
          </p:cNvCxnSpPr>
          <p:nvPr userDrawn="1"/>
        </p:nvCxnSpPr>
        <p:spPr>
          <a:xfrm>
            <a:off x="478905" y="922742"/>
            <a:ext cx="11206276" cy="0"/>
          </a:xfrm>
          <a:prstGeom prst="line">
            <a:avLst/>
          </a:prstGeom>
          <a:ln w="6350">
            <a:solidFill>
              <a:srgbClr val="002060"/>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BE55C57D-05BA-A3C4-BAD1-A52E0FA63D1F}"/>
              </a:ext>
            </a:extLst>
          </p:cNvPr>
          <p:cNvSpPr txBox="1"/>
          <p:nvPr userDrawn="1"/>
        </p:nvSpPr>
        <p:spPr>
          <a:xfrm>
            <a:off x="887808" y="568552"/>
            <a:ext cx="136889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mn-MN" sz="700" b="1" i="0" u="none" strike="noStrike" kern="1200" cap="none" spc="0" normalizeH="0" baseline="0" noProof="0" dirty="0">
                <a:ln>
                  <a:noFill/>
                </a:ln>
                <a:solidFill>
                  <a:srgbClr val="002060"/>
                </a:solidFill>
                <a:effectLst/>
                <a:uLnTx/>
                <a:uFillTx/>
                <a:latin typeface="Arial" panose="020B0604020202020204" pitchFamily="34" charset="0"/>
                <a:ea typeface="Tahoma" panose="020B0604030504040204" pitchFamily="34" charset="0"/>
                <a:cs typeface="Arial" panose="020B0604020202020204" pitchFamily="34" charset="0"/>
              </a:rPr>
              <a:t>ЭРҮҮЛ МЭНДИЙН</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mn-MN" sz="700" b="1" i="0" u="none" strike="noStrike" kern="1200" cap="none" spc="0" normalizeH="0" baseline="0" noProof="0" dirty="0">
                <a:ln>
                  <a:noFill/>
                </a:ln>
                <a:solidFill>
                  <a:srgbClr val="002060"/>
                </a:solidFill>
                <a:effectLst/>
                <a:uLnTx/>
                <a:uFillTx/>
                <a:latin typeface="Arial" panose="020B0604020202020204" pitchFamily="34" charset="0"/>
                <a:ea typeface="Tahoma" panose="020B0604030504040204" pitchFamily="34" charset="0"/>
                <a:cs typeface="Arial" panose="020B0604020202020204" pitchFamily="34" charset="0"/>
              </a:rPr>
              <a:t>ХӨГЖЛИЙН ТӨВ</a:t>
            </a:r>
          </a:p>
        </p:txBody>
      </p:sp>
      <p:cxnSp>
        <p:nvCxnSpPr>
          <p:cNvPr id="13" name="Straight Connector 12">
            <a:extLst>
              <a:ext uri="{FF2B5EF4-FFF2-40B4-BE49-F238E27FC236}">
                <a16:creationId xmlns:a16="http://schemas.microsoft.com/office/drawing/2014/main" id="{49464CE1-25AA-A892-FCB5-A6D92F76BCD6}"/>
              </a:ext>
            </a:extLst>
          </p:cNvPr>
          <p:cNvCxnSpPr>
            <a:cxnSpLocks/>
          </p:cNvCxnSpPr>
          <p:nvPr userDrawn="1"/>
        </p:nvCxnSpPr>
        <p:spPr>
          <a:xfrm>
            <a:off x="0" y="6267771"/>
            <a:ext cx="12192000" cy="0"/>
          </a:xfrm>
          <a:prstGeom prst="line">
            <a:avLst/>
          </a:prstGeom>
          <a:ln w="12700">
            <a:solidFill>
              <a:srgbClr val="E2A54C"/>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2BDCF-DAE0-EA7C-C760-A3BE8F76365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D7729E7-DE67-1410-62BB-D5817509445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8775A7E-56A4-2A16-E07E-63FAEBE0A0F5}"/>
              </a:ext>
            </a:extLst>
          </p:cNvPr>
          <p:cNvSpPr>
            <a:spLocks noGrp="1"/>
          </p:cNvSpPr>
          <p:nvPr>
            <p:ph type="dt" sz="half" idx="10"/>
          </p:nvPr>
        </p:nvSpPr>
        <p:spPr/>
        <p:txBody>
          <a:bodyPr/>
          <a:lstStyle/>
          <a:p>
            <a:fld id="{721830D0-D21B-48D2-AA8C-121D82CFD85A}" type="datetimeFigureOut">
              <a:rPr lang="en-US" smtClean="0"/>
              <a:t>9/24/2024</a:t>
            </a:fld>
            <a:endParaRPr lang="en-US"/>
          </a:p>
        </p:txBody>
      </p:sp>
      <p:sp>
        <p:nvSpPr>
          <p:cNvPr id="5" name="Footer Placeholder 4">
            <a:extLst>
              <a:ext uri="{FF2B5EF4-FFF2-40B4-BE49-F238E27FC236}">
                <a16:creationId xmlns:a16="http://schemas.microsoft.com/office/drawing/2014/main" id="{A809F204-0990-DC63-6C53-E72C063313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A0D7FA-8F15-EE88-626C-8E2C20567277}"/>
              </a:ext>
            </a:extLst>
          </p:cNvPr>
          <p:cNvSpPr>
            <a:spLocks noGrp="1"/>
          </p:cNvSpPr>
          <p:nvPr>
            <p:ph type="sldNum" sz="quarter" idx="12"/>
          </p:nvPr>
        </p:nvSpPr>
        <p:spPr/>
        <p:txBody>
          <a:bodyPr/>
          <a:lstStyle/>
          <a:p>
            <a:fld id="{94AF8F68-6EBE-4686-8161-08B7944F07B9}" type="slidenum">
              <a:rPr lang="en-US" smtClean="0"/>
              <a:t>‹#›</a:t>
            </a:fld>
            <a:endParaRPr lang="en-US"/>
          </a:p>
        </p:txBody>
      </p:sp>
    </p:spTree>
    <p:extLst>
      <p:ext uri="{BB962C8B-B14F-4D97-AF65-F5344CB8AC3E}">
        <p14:creationId xmlns:p14="http://schemas.microsoft.com/office/powerpoint/2010/main" val="1198291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CFBDA-021B-5E39-0527-B5AEA83DF68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4B9915F-19A6-D448-78FD-2B4AFD783F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50BC37F-330F-398A-7D0C-F1336A88D97D}"/>
              </a:ext>
            </a:extLst>
          </p:cNvPr>
          <p:cNvSpPr>
            <a:spLocks noGrp="1"/>
          </p:cNvSpPr>
          <p:nvPr>
            <p:ph type="dt" sz="half" idx="10"/>
          </p:nvPr>
        </p:nvSpPr>
        <p:spPr/>
        <p:txBody>
          <a:bodyPr/>
          <a:lstStyle/>
          <a:p>
            <a:fld id="{65082C64-BDA9-405F-B4EB-051937609E34}" type="datetimeFigureOut">
              <a:rPr lang="en-US" smtClean="0"/>
              <a:t>9/24/2024</a:t>
            </a:fld>
            <a:endParaRPr lang="en-US"/>
          </a:p>
        </p:txBody>
      </p:sp>
      <p:sp>
        <p:nvSpPr>
          <p:cNvPr id="5" name="Footer Placeholder 4">
            <a:extLst>
              <a:ext uri="{FF2B5EF4-FFF2-40B4-BE49-F238E27FC236}">
                <a16:creationId xmlns:a16="http://schemas.microsoft.com/office/drawing/2014/main" id="{2D02EB7D-461B-0D46-BEFA-CD9810D05D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9F4DA9-F7E4-40A1-4F83-FA0CAD2348A5}"/>
              </a:ext>
            </a:extLst>
          </p:cNvPr>
          <p:cNvSpPr>
            <a:spLocks noGrp="1"/>
          </p:cNvSpPr>
          <p:nvPr>
            <p:ph type="sldNum" sz="quarter" idx="12"/>
          </p:nvPr>
        </p:nvSpPr>
        <p:spPr/>
        <p:txBody>
          <a:bodyPr/>
          <a:lstStyle/>
          <a:p>
            <a:fld id="{D47A0819-9B15-437D-A080-7EA933C8CF34}" type="slidenum">
              <a:rPr lang="en-US" smtClean="0"/>
              <a:t>‹#›</a:t>
            </a:fld>
            <a:endParaRPr lang="en-US"/>
          </a:p>
        </p:txBody>
      </p:sp>
    </p:spTree>
    <p:extLst>
      <p:ext uri="{BB962C8B-B14F-4D97-AF65-F5344CB8AC3E}">
        <p14:creationId xmlns:p14="http://schemas.microsoft.com/office/powerpoint/2010/main" val="1866472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D219B-0414-2835-E593-C0FC1DBCAA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08B7795-BF2B-EB5B-E0E7-DEDA37E9877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9BB125-C5F4-6D06-3260-FAA65DD25BFD}"/>
              </a:ext>
            </a:extLst>
          </p:cNvPr>
          <p:cNvSpPr>
            <a:spLocks noGrp="1"/>
          </p:cNvSpPr>
          <p:nvPr>
            <p:ph type="dt" sz="half" idx="10"/>
          </p:nvPr>
        </p:nvSpPr>
        <p:spPr/>
        <p:txBody>
          <a:bodyPr/>
          <a:lstStyle/>
          <a:p>
            <a:fld id="{65082C64-BDA9-405F-B4EB-051937609E34}" type="datetimeFigureOut">
              <a:rPr lang="en-US" smtClean="0"/>
              <a:t>9/24/2024</a:t>
            </a:fld>
            <a:endParaRPr lang="en-US"/>
          </a:p>
        </p:txBody>
      </p:sp>
      <p:sp>
        <p:nvSpPr>
          <p:cNvPr id="5" name="Footer Placeholder 4">
            <a:extLst>
              <a:ext uri="{FF2B5EF4-FFF2-40B4-BE49-F238E27FC236}">
                <a16:creationId xmlns:a16="http://schemas.microsoft.com/office/drawing/2014/main" id="{A4256A40-16F9-3378-24EF-30D0EA56F4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DBFCD4-831D-12EA-E00F-39D1B57F06A9}"/>
              </a:ext>
            </a:extLst>
          </p:cNvPr>
          <p:cNvSpPr>
            <a:spLocks noGrp="1"/>
          </p:cNvSpPr>
          <p:nvPr>
            <p:ph type="sldNum" sz="quarter" idx="12"/>
          </p:nvPr>
        </p:nvSpPr>
        <p:spPr/>
        <p:txBody>
          <a:bodyPr/>
          <a:lstStyle/>
          <a:p>
            <a:fld id="{D47A0819-9B15-437D-A080-7EA933C8CF34}" type="slidenum">
              <a:rPr lang="en-US" smtClean="0"/>
              <a:t>‹#›</a:t>
            </a:fld>
            <a:endParaRPr lang="en-US"/>
          </a:p>
        </p:txBody>
      </p:sp>
    </p:spTree>
    <p:extLst>
      <p:ext uri="{BB962C8B-B14F-4D97-AF65-F5344CB8AC3E}">
        <p14:creationId xmlns:p14="http://schemas.microsoft.com/office/powerpoint/2010/main" val="1619554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9504A-C262-9C74-48C8-A7866345B7D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D75BD45-B72C-59BB-CA6A-4704F3A790F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134DCE6-843D-2BC2-3F2B-D0593A48ABC9}"/>
              </a:ext>
            </a:extLst>
          </p:cNvPr>
          <p:cNvSpPr>
            <a:spLocks noGrp="1"/>
          </p:cNvSpPr>
          <p:nvPr>
            <p:ph type="dt" sz="half" idx="10"/>
          </p:nvPr>
        </p:nvSpPr>
        <p:spPr/>
        <p:txBody>
          <a:bodyPr/>
          <a:lstStyle/>
          <a:p>
            <a:fld id="{65082C64-BDA9-405F-B4EB-051937609E34}" type="datetimeFigureOut">
              <a:rPr lang="en-US" smtClean="0"/>
              <a:t>9/24/2024</a:t>
            </a:fld>
            <a:endParaRPr lang="en-US"/>
          </a:p>
        </p:txBody>
      </p:sp>
      <p:sp>
        <p:nvSpPr>
          <p:cNvPr id="5" name="Footer Placeholder 4">
            <a:extLst>
              <a:ext uri="{FF2B5EF4-FFF2-40B4-BE49-F238E27FC236}">
                <a16:creationId xmlns:a16="http://schemas.microsoft.com/office/drawing/2014/main" id="{FF6790C8-3B2C-4B77-ADDE-D227A5E28B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5611FB-5D05-5CC4-34B9-7DAA5BB743C5}"/>
              </a:ext>
            </a:extLst>
          </p:cNvPr>
          <p:cNvSpPr>
            <a:spLocks noGrp="1"/>
          </p:cNvSpPr>
          <p:nvPr>
            <p:ph type="sldNum" sz="quarter" idx="12"/>
          </p:nvPr>
        </p:nvSpPr>
        <p:spPr/>
        <p:txBody>
          <a:bodyPr/>
          <a:lstStyle/>
          <a:p>
            <a:fld id="{D47A0819-9B15-437D-A080-7EA933C8CF34}" type="slidenum">
              <a:rPr lang="en-US" smtClean="0"/>
              <a:t>‹#›</a:t>
            </a:fld>
            <a:endParaRPr lang="en-US"/>
          </a:p>
        </p:txBody>
      </p:sp>
    </p:spTree>
    <p:extLst>
      <p:ext uri="{BB962C8B-B14F-4D97-AF65-F5344CB8AC3E}">
        <p14:creationId xmlns:p14="http://schemas.microsoft.com/office/powerpoint/2010/main" val="8465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09681-4B47-3684-9E30-370847C009C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F0B2A7-FCC5-6763-EB5A-4CDEE8466B5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71E9EBC-F264-35E5-7FD0-E57443054C3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D2DB008-984A-3419-3772-D1B4808634EF}"/>
              </a:ext>
            </a:extLst>
          </p:cNvPr>
          <p:cNvSpPr>
            <a:spLocks noGrp="1"/>
          </p:cNvSpPr>
          <p:nvPr>
            <p:ph type="dt" sz="half" idx="10"/>
          </p:nvPr>
        </p:nvSpPr>
        <p:spPr/>
        <p:txBody>
          <a:bodyPr/>
          <a:lstStyle/>
          <a:p>
            <a:fld id="{65082C64-BDA9-405F-B4EB-051937609E34}" type="datetimeFigureOut">
              <a:rPr lang="en-US" smtClean="0"/>
              <a:t>9/24/2024</a:t>
            </a:fld>
            <a:endParaRPr lang="en-US"/>
          </a:p>
        </p:txBody>
      </p:sp>
      <p:sp>
        <p:nvSpPr>
          <p:cNvPr id="6" name="Footer Placeholder 5">
            <a:extLst>
              <a:ext uri="{FF2B5EF4-FFF2-40B4-BE49-F238E27FC236}">
                <a16:creationId xmlns:a16="http://schemas.microsoft.com/office/drawing/2014/main" id="{CD2B9CEF-C285-2B26-5180-C620237578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DF7FC7-BC2E-53BF-3AAD-B1A8078AE10B}"/>
              </a:ext>
            </a:extLst>
          </p:cNvPr>
          <p:cNvSpPr>
            <a:spLocks noGrp="1"/>
          </p:cNvSpPr>
          <p:nvPr>
            <p:ph type="sldNum" sz="quarter" idx="12"/>
          </p:nvPr>
        </p:nvSpPr>
        <p:spPr/>
        <p:txBody>
          <a:bodyPr/>
          <a:lstStyle/>
          <a:p>
            <a:fld id="{D47A0819-9B15-437D-A080-7EA933C8CF34}" type="slidenum">
              <a:rPr lang="en-US" smtClean="0"/>
              <a:t>‹#›</a:t>
            </a:fld>
            <a:endParaRPr lang="en-US"/>
          </a:p>
        </p:txBody>
      </p:sp>
    </p:spTree>
    <p:extLst>
      <p:ext uri="{BB962C8B-B14F-4D97-AF65-F5344CB8AC3E}">
        <p14:creationId xmlns:p14="http://schemas.microsoft.com/office/powerpoint/2010/main" val="1041904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99C7A-81D2-2550-7485-2093E6FE2B9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008B73E-8D16-7C70-F7A5-2C795E2B4AD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E9AB0E6-495F-220F-6785-F297F62D7B7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5896035-4F1C-B2C4-2165-C4638B6702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C07B91A-0DA5-489A-E644-2EE285E575F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6B2F0C4-FAAF-D9B4-B111-83371A587298}"/>
              </a:ext>
            </a:extLst>
          </p:cNvPr>
          <p:cNvSpPr>
            <a:spLocks noGrp="1"/>
          </p:cNvSpPr>
          <p:nvPr>
            <p:ph type="dt" sz="half" idx="10"/>
          </p:nvPr>
        </p:nvSpPr>
        <p:spPr/>
        <p:txBody>
          <a:bodyPr/>
          <a:lstStyle/>
          <a:p>
            <a:fld id="{65082C64-BDA9-405F-B4EB-051937609E34}" type="datetimeFigureOut">
              <a:rPr lang="en-US" smtClean="0"/>
              <a:t>9/24/2024</a:t>
            </a:fld>
            <a:endParaRPr lang="en-US"/>
          </a:p>
        </p:txBody>
      </p:sp>
      <p:sp>
        <p:nvSpPr>
          <p:cNvPr id="8" name="Footer Placeholder 7">
            <a:extLst>
              <a:ext uri="{FF2B5EF4-FFF2-40B4-BE49-F238E27FC236}">
                <a16:creationId xmlns:a16="http://schemas.microsoft.com/office/drawing/2014/main" id="{21ACCDA0-5C8A-CDF7-AAEC-702A0CB8170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038E3DD-688F-FCC5-F567-3FD51463E974}"/>
              </a:ext>
            </a:extLst>
          </p:cNvPr>
          <p:cNvSpPr>
            <a:spLocks noGrp="1"/>
          </p:cNvSpPr>
          <p:nvPr>
            <p:ph type="sldNum" sz="quarter" idx="12"/>
          </p:nvPr>
        </p:nvSpPr>
        <p:spPr/>
        <p:txBody>
          <a:bodyPr/>
          <a:lstStyle/>
          <a:p>
            <a:fld id="{D47A0819-9B15-437D-A080-7EA933C8CF34}" type="slidenum">
              <a:rPr lang="en-US" smtClean="0"/>
              <a:t>‹#›</a:t>
            </a:fld>
            <a:endParaRPr lang="en-US"/>
          </a:p>
        </p:txBody>
      </p:sp>
    </p:spTree>
    <p:extLst>
      <p:ext uri="{BB962C8B-B14F-4D97-AF65-F5344CB8AC3E}">
        <p14:creationId xmlns:p14="http://schemas.microsoft.com/office/powerpoint/2010/main" val="9494048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7170B-FD89-DB81-1E49-3481EFC32E0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9CA2B32-D221-801C-1FDC-269C35CB1953}"/>
              </a:ext>
            </a:extLst>
          </p:cNvPr>
          <p:cNvSpPr>
            <a:spLocks noGrp="1"/>
          </p:cNvSpPr>
          <p:nvPr>
            <p:ph type="dt" sz="half" idx="10"/>
          </p:nvPr>
        </p:nvSpPr>
        <p:spPr/>
        <p:txBody>
          <a:bodyPr/>
          <a:lstStyle/>
          <a:p>
            <a:fld id="{65082C64-BDA9-405F-B4EB-051937609E34}" type="datetimeFigureOut">
              <a:rPr lang="en-US" smtClean="0"/>
              <a:t>9/24/2024</a:t>
            </a:fld>
            <a:endParaRPr lang="en-US"/>
          </a:p>
        </p:txBody>
      </p:sp>
      <p:sp>
        <p:nvSpPr>
          <p:cNvPr id="4" name="Footer Placeholder 3">
            <a:extLst>
              <a:ext uri="{FF2B5EF4-FFF2-40B4-BE49-F238E27FC236}">
                <a16:creationId xmlns:a16="http://schemas.microsoft.com/office/drawing/2014/main" id="{E0CA64D0-A28E-6D53-0001-0640F4A90E7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8D5600A-7B7B-7744-123C-E327E88149AA}"/>
              </a:ext>
            </a:extLst>
          </p:cNvPr>
          <p:cNvSpPr>
            <a:spLocks noGrp="1"/>
          </p:cNvSpPr>
          <p:nvPr>
            <p:ph type="sldNum" sz="quarter" idx="12"/>
          </p:nvPr>
        </p:nvSpPr>
        <p:spPr/>
        <p:txBody>
          <a:bodyPr/>
          <a:lstStyle/>
          <a:p>
            <a:fld id="{D47A0819-9B15-437D-A080-7EA933C8CF34}" type="slidenum">
              <a:rPr lang="en-US" smtClean="0"/>
              <a:t>‹#›</a:t>
            </a:fld>
            <a:endParaRPr lang="en-US"/>
          </a:p>
        </p:txBody>
      </p:sp>
    </p:spTree>
    <p:extLst>
      <p:ext uri="{BB962C8B-B14F-4D97-AF65-F5344CB8AC3E}">
        <p14:creationId xmlns:p14="http://schemas.microsoft.com/office/powerpoint/2010/main" val="2048317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r>
              <a:rPr lang="en-US" sz="4400" b="0" strike="noStrike" spc="-1">
                <a:latin typeface="Arial"/>
              </a:rPr>
              <a:t>Click to edit the title text format</a:t>
            </a:r>
          </a:p>
        </p:txBody>
      </p:sp>
      <p:sp>
        <p:nvSpPr>
          <p:cNvPr id="3" name="PlaceHolder 2"/>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n-US"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US" sz="2800" b="0" strike="noStrike" spc="-1">
                <a:latin typeface="Arial"/>
              </a:rPr>
              <a:t>Second Outline Level</a:t>
            </a:r>
          </a:p>
          <a:p>
            <a:pPr marL="1296000" lvl="2" indent="-288000">
              <a:spcBef>
                <a:spcPts val="850"/>
              </a:spcBef>
              <a:buClr>
                <a:srgbClr val="000000"/>
              </a:buClr>
              <a:buSzPct val="45000"/>
              <a:buFont typeface="Wingdings" charset="2"/>
              <a:buChar char=""/>
            </a:pPr>
            <a:r>
              <a:rPr lang="en-US" sz="2400" b="0" strike="noStrike" spc="-1">
                <a:latin typeface="Arial"/>
              </a:rPr>
              <a:t>Third Outline Level</a:t>
            </a:r>
          </a:p>
          <a:p>
            <a:pPr marL="1728000" lvl="3" indent="-216000">
              <a:spcBef>
                <a:spcPts val="567"/>
              </a:spcBef>
              <a:buClr>
                <a:srgbClr val="000000"/>
              </a:buClr>
              <a:buSzPct val="75000"/>
              <a:buFont typeface="Symbol" charset="2"/>
              <a:buChar char=""/>
            </a:pPr>
            <a:r>
              <a:rPr lang="en-US" sz="2000" b="0" strike="noStrike" spc="-1">
                <a:latin typeface="Arial"/>
              </a:rPr>
              <a:t>Fourth Outline Level</a:t>
            </a:r>
          </a:p>
          <a:p>
            <a:pPr marL="2160000" lvl="4" indent="-216000">
              <a:spcBef>
                <a:spcPts val="283"/>
              </a:spcBef>
              <a:buClr>
                <a:srgbClr val="000000"/>
              </a:buClr>
              <a:buSzPct val="45000"/>
              <a:buFont typeface="Wingdings" charset="2"/>
              <a:buChar char=""/>
            </a:pPr>
            <a:r>
              <a:rPr lang="en-US" sz="2000" b="0" strike="noStrike" spc="-1">
                <a:latin typeface="Arial"/>
              </a:rPr>
              <a:t>Fifth Outline Level</a:t>
            </a:r>
          </a:p>
          <a:p>
            <a:pPr marL="2592000" lvl="5" indent="-216000">
              <a:spcBef>
                <a:spcPts val="283"/>
              </a:spcBef>
              <a:buClr>
                <a:srgbClr val="000000"/>
              </a:buClr>
              <a:buSzPct val="45000"/>
              <a:buFont typeface="Wingdings" charset="2"/>
              <a:buChar char=""/>
            </a:pPr>
            <a:r>
              <a:rPr lang="en-US" sz="2000" b="0" strike="noStrike" spc="-1">
                <a:latin typeface="Arial"/>
              </a:rPr>
              <a:t>Sixth Outline Level</a:t>
            </a:r>
          </a:p>
          <a:p>
            <a:pPr marL="3024000" lvl="6" indent="-216000">
              <a:spcBef>
                <a:spcPts val="283"/>
              </a:spcBef>
              <a:buClr>
                <a:srgbClr val="000000"/>
              </a:buClr>
              <a:buSzPct val="45000"/>
              <a:buFont typeface="Wingdings" charset="2"/>
              <a:buChar char=""/>
            </a:pPr>
            <a:r>
              <a:rPr lang="en-US"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726"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430EF63-F924-2B83-2208-06B2CFA7E8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1E6C488-3AE5-795C-D220-4D5F6641F8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F532E1-063B-E107-AAC0-365B6BEB4AC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082C64-BDA9-405F-B4EB-051937609E34}" type="datetimeFigureOut">
              <a:rPr lang="en-US" smtClean="0"/>
              <a:t>9/24/2024</a:t>
            </a:fld>
            <a:endParaRPr lang="en-US"/>
          </a:p>
        </p:txBody>
      </p:sp>
      <p:sp>
        <p:nvSpPr>
          <p:cNvPr id="5" name="Footer Placeholder 4">
            <a:extLst>
              <a:ext uri="{FF2B5EF4-FFF2-40B4-BE49-F238E27FC236}">
                <a16:creationId xmlns:a16="http://schemas.microsoft.com/office/drawing/2014/main" id="{B6824F3C-5A59-CAB9-D2F2-940F0450C6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5DCF9D1-40F1-47A8-257B-CA1584A4CF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7A0819-9B15-437D-A080-7EA933C8CF34}" type="slidenum">
              <a:rPr lang="en-US" smtClean="0"/>
              <a:t>‹#›</a:t>
            </a:fld>
            <a:endParaRPr lang="en-US"/>
          </a:p>
        </p:txBody>
      </p:sp>
    </p:spTree>
    <p:extLst>
      <p:ext uri="{BB962C8B-B14F-4D97-AF65-F5344CB8AC3E}">
        <p14:creationId xmlns:p14="http://schemas.microsoft.com/office/powerpoint/2010/main" val="2103671403"/>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9.xml"/><Relationship Id="rId5" Type="http://schemas.openxmlformats.org/officeDocument/2006/relationships/chart" Target="../charts/chart2.xml"/><Relationship Id="rId4" Type="http://schemas.openxmlformats.org/officeDocument/2006/relationships/chart" Target="../charts/chart1.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9.xml"/><Relationship Id="rId4" Type="http://schemas.openxmlformats.org/officeDocument/2006/relationships/chart" Target="../charts/char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EDF8FFB-FEEB-473F-ABBA-223813578F89}"/>
              </a:ext>
            </a:extLst>
          </p:cNvPr>
          <p:cNvSpPr>
            <a:spLocks noGrp="1"/>
          </p:cNvSpPr>
          <p:nvPr>
            <p:ph type="subTitle" idx="1"/>
          </p:nvPr>
        </p:nvSpPr>
        <p:spPr>
          <a:xfrm>
            <a:off x="2506066" y="2611680"/>
            <a:ext cx="8277891" cy="1817648"/>
          </a:xfrm>
        </p:spPr>
        <p:txBody>
          <a:bodyPr>
            <a:normAutofit/>
          </a:bodyPr>
          <a:lstStyle/>
          <a:p>
            <a:pPr>
              <a:lnSpc>
                <a:spcPct val="100000"/>
              </a:lnSpc>
              <a:spcBef>
                <a:spcPts val="0"/>
              </a:spcBef>
            </a:pPr>
            <a:r>
              <a:rPr lang="mn-MN" sz="3600" dirty="0">
                <a:solidFill>
                  <a:srgbClr val="002D86"/>
                </a:solidFill>
                <a:latin typeface="Arial" panose="020B0604020202020204" pitchFamily="34" charset="0"/>
                <a:ea typeface="メイリオ" panose="020B0604030504040204" pitchFamily="50" charset="-128"/>
                <a:cs typeface="Arial" panose="020B0604020202020204" pitchFamily="34" charset="0"/>
              </a:rPr>
              <a:t>ТӨГСӨЛТИЙН </a:t>
            </a:r>
            <a:r>
              <a:rPr lang="mn-MN" sz="3600">
                <a:solidFill>
                  <a:srgbClr val="002D86"/>
                </a:solidFill>
                <a:latin typeface="Arial" panose="020B0604020202020204" pitchFamily="34" charset="0"/>
                <a:ea typeface="メイリオ" panose="020B0604030504040204" pitchFamily="50" charset="-128"/>
                <a:cs typeface="Arial" panose="020B0604020202020204" pitchFamily="34" charset="0"/>
              </a:rPr>
              <a:t>ДАРААХ СУРГАЛТЫН ТОГТОЛЦОО</a:t>
            </a:r>
            <a:endParaRPr lang="en-US" sz="3600" dirty="0">
              <a:solidFill>
                <a:srgbClr val="002D86"/>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FA1A8349-73B6-335D-A490-5E0E8606F997}"/>
              </a:ext>
            </a:extLst>
          </p:cNvPr>
          <p:cNvSpPr txBox="1"/>
          <p:nvPr/>
        </p:nvSpPr>
        <p:spPr>
          <a:xfrm>
            <a:off x="4488235" y="6100280"/>
            <a:ext cx="4210493" cy="369332"/>
          </a:xfrm>
          <a:prstGeom prst="rect">
            <a:avLst/>
          </a:prstGeom>
          <a:noFill/>
        </p:spPr>
        <p:txBody>
          <a:bodyPr wrap="square" rtlCol="0">
            <a:spAutoFit/>
          </a:bodyPr>
          <a:lstStyle/>
          <a:p>
            <a:pPr algn="ctr"/>
            <a:r>
              <a:rPr lang="mn-MN" b="1" dirty="0">
                <a:solidFill>
                  <a:srgbClr val="002D86"/>
                </a:solidFill>
                <a:latin typeface="Arial" panose="020B0604020202020204" pitchFamily="34" charset="0"/>
                <a:cs typeface="Arial" panose="020B0604020202020204" pitchFamily="34" charset="0"/>
              </a:rPr>
              <a:t>2024</a:t>
            </a:r>
            <a:endParaRPr lang="en-US" b="1" dirty="0">
              <a:solidFill>
                <a:srgbClr val="002D86"/>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E7DB137C-FEF0-49FE-F0DA-395E654EA5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6421" y="888274"/>
            <a:ext cx="893224" cy="5081451"/>
          </a:xfrm>
          <a:prstGeom prst="rect">
            <a:avLst/>
          </a:prstGeom>
        </p:spPr>
      </p:pic>
      <p:pic>
        <p:nvPicPr>
          <p:cNvPr id="9" name="Picture 8">
            <a:extLst>
              <a:ext uri="{FF2B5EF4-FFF2-40B4-BE49-F238E27FC236}">
                <a16:creationId xmlns:a16="http://schemas.microsoft.com/office/drawing/2014/main" id="{ACA95873-0B79-0383-1C14-53286699F61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06867" y="-38643"/>
            <a:ext cx="2285133" cy="1987753"/>
          </a:xfrm>
          <a:prstGeom prst="rect">
            <a:avLst/>
          </a:prstGeom>
        </p:spPr>
      </p:pic>
      <p:pic>
        <p:nvPicPr>
          <p:cNvPr id="11" name="Picture 10">
            <a:extLst>
              <a:ext uri="{FF2B5EF4-FFF2-40B4-BE49-F238E27FC236}">
                <a16:creationId xmlns:a16="http://schemas.microsoft.com/office/drawing/2014/main" id="{D764D78D-378A-FA61-CB8C-446BC627834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10145119" y="4811119"/>
            <a:ext cx="2189338" cy="1904424"/>
          </a:xfrm>
          <a:prstGeom prst="rect">
            <a:avLst/>
          </a:prstGeom>
        </p:spPr>
      </p:pic>
      <p:pic>
        <p:nvPicPr>
          <p:cNvPr id="13" name="Picture 12">
            <a:extLst>
              <a:ext uri="{FF2B5EF4-FFF2-40B4-BE49-F238E27FC236}">
                <a16:creationId xmlns:a16="http://schemas.microsoft.com/office/drawing/2014/main" id="{F0CD5112-F366-9335-EC21-28CD637528A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0800000">
            <a:off x="35212" y="4776032"/>
            <a:ext cx="2393444" cy="2081968"/>
          </a:xfrm>
          <a:prstGeom prst="rect">
            <a:avLst/>
          </a:prstGeom>
        </p:spPr>
      </p:pic>
      <p:pic>
        <p:nvPicPr>
          <p:cNvPr id="15" name="Picture 14">
            <a:extLst>
              <a:ext uri="{FF2B5EF4-FFF2-40B4-BE49-F238E27FC236}">
                <a16:creationId xmlns:a16="http://schemas.microsoft.com/office/drawing/2014/main" id="{C4962663-3BBF-9117-15E0-0018F149404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6200000">
            <a:off x="-149177" y="142712"/>
            <a:ext cx="2292618" cy="1994263"/>
          </a:xfrm>
          <a:prstGeom prst="rect">
            <a:avLst/>
          </a:prstGeom>
        </p:spPr>
      </p:pic>
      <p:pic>
        <p:nvPicPr>
          <p:cNvPr id="6" name="Picture 5">
            <a:extLst>
              <a:ext uri="{FF2B5EF4-FFF2-40B4-BE49-F238E27FC236}">
                <a16:creationId xmlns:a16="http://schemas.microsoft.com/office/drawing/2014/main" id="{6B24C2A3-94F9-2387-44BD-10252C2A69FF}"/>
              </a:ext>
            </a:extLst>
          </p:cNvPr>
          <p:cNvPicPr>
            <a:picLocks noChangeAspect="1"/>
          </p:cNvPicPr>
          <p:nvPr/>
        </p:nvPicPr>
        <p:blipFill>
          <a:blip r:embed="rId8"/>
          <a:stretch>
            <a:fillRect/>
          </a:stretch>
        </p:blipFill>
        <p:spPr>
          <a:xfrm>
            <a:off x="5312402" y="350648"/>
            <a:ext cx="1567195" cy="789195"/>
          </a:xfrm>
          <a:prstGeom prst="rect">
            <a:avLst/>
          </a:prstGeom>
        </p:spPr>
      </p:pic>
      <p:sp>
        <p:nvSpPr>
          <p:cNvPr id="10" name="TextBox 3">
            <a:extLst>
              <a:ext uri="{FF2B5EF4-FFF2-40B4-BE49-F238E27FC236}">
                <a16:creationId xmlns:a16="http://schemas.microsoft.com/office/drawing/2014/main" id="{469DA77B-9D84-44C9-805E-B20F530B0C5C}"/>
              </a:ext>
            </a:extLst>
          </p:cNvPr>
          <p:cNvSpPr txBox="1"/>
          <p:nvPr/>
        </p:nvSpPr>
        <p:spPr>
          <a:xfrm>
            <a:off x="5622313" y="4892075"/>
            <a:ext cx="5220456"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mn-MN" b="1" i="1" dirty="0">
                <a:solidFill>
                  <a:srgbClr val="002060"/>
                </a:solidFill>
                <a:latin typeface="Arial" panose="020B0604020202020204" pitchFamily="34" charset="0"/>
                <a:cs typeface="Arial" panose="020B0604020202020204" pitchFamily="34" charset="0"/>
              </a:rPr>
              <a:t>Б.Нарантуяа, </a:t>
            </a:r>
            <a:r>
              <a:rPr lang="mn-MN" b="1" i="1">
                <a:solidFill>
                  <a:srgbClr val="002060"/>
                </a:solidFill>
                <a:latin typeface="Arial" panose="020B0604020202020204" pitchFamily="34" charset="0"/>
                <a:cs typeface="Arial" panose="020B0604020202020204" pitchFamily="34" charset="0"/>
              </a:rPr>
              <a:t>ЭМХТ-ийн захирал</a:t>
            </a:r>
            <a:endParaRPr lang="en-US" b="1" i="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17832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D0148D0-2482-46F7-99AC-FE384A9EAC8B}"/>
              </a:ext>
            </a:extLst>
          </p:cNvPr>
          <p:cNvSpPr txBox="1"/>
          <p:nvPr/>
        </p:nvSpPr>
        <p:spPr>
          <a:xfrm rot="5400000">
            <a:off x="-2038016" y="3876289"/>
            <a:ext cx="4851401"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mn-Mong-CN" sz="3600" b="1" i="0" u="none" strike="noStrike" kern="1200" cap="none" spc="0" normalizeH="0" baseline="0" noProof="0" dirty="0">
                <a:ln>
                  <a:noFill/>
                </a:ln>
                <a:solidFill>
                  <a:srgbClr val="002060"/>
                </a:solidFill>
                <a:effectLst/>
                <a:uLnTx/>
                <a:uFillTx/>
                <a:latin typeface="Arial" panose="020B0604020202020204" pitchFamily="34" charset="0"/>
                <a:cs typeface="Mongolian Baiti" panose="03000500000000000000" pitchFamily="66" charset="0"/>
              </a:rPr>
              <a:t>ᠡᠷᠡᢉᠦᠯ ᠮᠡᠨᠳᠦ ᠎ᠶᠢᠨ ᠬᠥ᠍᠍᠍᠍᠍᠍᠍᠍᠋᠋᠍᠍ᠭ᠍ᠵᠢᠯ ᠦᠨ ᠲᠥᠪ </a:t>
            </a:r>
            <a:endParaRPr kumimoji="0" lang="en-US" sz="36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2D33DCF3-C760-4CAB-AD53-003E1193BB8A}"/>
              </a:ext>
            </a:extLst>
          </p:cNvPr>
          <p:cNvCxnSpPr>
            <a:cxnSpLocks/>
          </p:cNvCxnSpPr>
          <p:nvPr/>
        </p:nvCxnSpPr>
        <p:spPr>
          <a:xfrm>
            <a:off x="478905" y="922742"/>
            <a:ext cx="11206276" cy="0"/>
          </a:xfrm>
          <a:prstGeom prst="line">
            <a:avLst/>
          </a:prstGeom>
          <a:ln w="6350">
            <a:solidFill>
              <a:srgbClr val="002060"/>
            </a:solidFill>
          </a:ln>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a:xfrm>
            <a:off x="985732" y="2213619"/>
            <a:ext cx="5265211" cy="741107"/>
          </a:xfrm>
          <a:prstGeom prst="roundRect">
            <a:avLst/>
          </a:prstGeom>
          <a:solidFill>
            <a:srgbClr val="FFDCDE"/>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2000" dirty="0">
                <a:solidFill>
                  <a:schemeClr val="tx1"/>
                </a:solidFill>
                <a:latin typeface="Arial" panose="020B0604020202020204" pitchFamily="34" charset="0"/>
                <a:cs typeface="Arial" panose="020B0604020202020204" pitchFamily="34" charset="0"/>
              </a:rPr>
              <a:t>Дадлага </a:t>
            </a:r>
          </a:p>
          <a:p>
            <a:pPr algn="ctr"/>
            <a:r>
              <a:rPr lang="mn-MN" sz="2000" dirty="0">
                <a:solidFill>
                  <a:schemeClr val="tx1"/>
                </a:solidFill>
                <a:latin typeface="Arial" panose="020B0604020202020204" pitchFamily="34" charset="0"/>
                <a:cs typeface="Arial" panose="020B0604020202020204" pitchFamily="34" charset="0"/>
              </a:rPr>
              <a:t>1 жил </a:t>
            </a:r>
            <a:endParaRPr lang="en-US" sz="2000" dirty="0">
              <a:solidFill>
                <a:schemeClr val="tx1"/>
              </a:solidFill>
              <a:latin typeface="Arial" panose="020B0604020202020204" pitchFamily="34" charset="0"/>
              <a:cs typeface="Arial" panose="020B0604020202020204" pitchFamily="34" charset="0"/>
            </a:endParaRPr>
          </a:p>
        </p:txBody>
      </p:sp>
      <p:sp>
        <p:nvSpPr>
          <p:cNvPr id="21" name="Rounded Rectangle 20"/>
          <p:cNvSpPr/>
          <p:nvPr/>
        </p:nvSpPr>
        <p:spPr>
          <a:xfrm>
            <a:off x="985732" y="4477848"/>
            <a:ext cx="5265211" cy="902519"/>
          </a:xfrm>
          <a:prstGeom prst="roundRect">
            <a:avLst/>
          </a:prstGeom>
          <a:solidFill>
            <a:schemeClr val="accent4">
              <a:lumMod val="40000"/>
              <a:lumOff val="6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2000" dirty="0">
                <a:solidFill>
                  <a:schemeClr val="tx1"/>
                </a:solidFill>
                <a:latin typeface="Arial" panose="020B0604020202020204" pitchFamily="34" charset="0"/>
                <a:cs typeface="Arial" panose="020B0604020202020204" pitchFamily="34" charset="0"/>
              </a:rPr>
              <a:t>Регистратршип </a:t>
            </a:r>
            <a:r>
              <a:rPr lang="en-US" sz="2000" dirty="0">
                <a:solidFill>
                  <a:schemeClr val="tx1"/>
                </a:solidFill>
                <a:latin typeface="Arial" panose="020B0604020202020204" pitchFamily="34" charset="0"/>
                <a:cs typeface="Arial" panose="020B0604020202020204" pitchFamily="34" charset="0"/>
              </a:rPr>
              <a:t>/</a:t>
            </a:r>
            <a:r>
              <a:rPr lang="mn-MN" sz="2000" dirty="0">
                <a:solidFill>
                  <a:schemeClr val="tx1"/>
                </a:solidFill>
                <a:latin typeface="Arial" panose="020B0604020202020204" pitchFamily="34" charset="0"/>
                <a:cs typeface="Arial" panose="020B0604020202020204" pitchFamily="34" charset="0"/>
              </a:rPr>
              <a:t>үндсэн, төрөлжсөн мэргэшлийн сургалт</a:t>
            </a:r>
            <a:r>
              <a:rPr lang="en-US" sz="2000" dirty="0">
                <a:solidFill>
                  <a:schemeClr val="tx1"/>
                </a:solidFill>
                <a:latin typeface="Arial" panose="020B0604020202020204" pitchFamily="34" charset="0"/>
                <a:cs typeface="Arial" panose="020B0604020202020204" pitchFamily="34" charset="0"/>
              </a:rPr>
              <a:t>/</a:t>
            </a:r>
            <a:endParaRPr lang="mn-MN" sz="2000" dirty="0">
              <a:solidFill>
                <a:schemeClr val="tx1"/>
              </a:solidFill>
              <a:latin typeface="Arial" panose="020B0604020202020204" pitchFamily="34" charset="0"/>
              <a:cs typeface="Arial" panose="020B0604020202020204" pitchFamily="34" charset="0"/>
            </a:endParaRPr>
          </a:p>
          <a:p>
            <a:pPr algn="ctr"/>
            <a:r>
              <a:rPr lang="mn-MN" sz="2000" dirty="0">
                <a:solidFill>
                  <a:schemeClr val="tx1"/>
                </a:solidFill>
                <a:latin typeface="Arial" panose="020B0604020202020204" pitchFamily="34" charset="0"/>
                <a:cs typeface="Arial" panose="020B0604020202020204" pitchFamily="34" charset="0"/>
              </a:rPr>
              <a:t>3-7</a:t>
            </a:r>
            <a:r>
              <a:rPr lang="en-US" sz="2000" dirty="0">
                <a:solidFill>
                  <a:schemeClr val="tx1"/>
                </a:solidFill>
                <a:latin typeface="Arial" panose="020B0604020202020204" pitchFamily="34" charset="0"/>
                <a:cs typeface="Arial" panose="020B0604020202020204" pitchFamily="34" charset="0"/>
              </a:rPr>
              <a:t>+ </a:t>
            </a:r>
            <a:r>
              <a:rPr lang="mn-MN" sz="2000" dirty="0">
                <a:solidFill>
                  <a:schemeClr val="tx1"/>
                </a:solidFill>
                <a:latin typeface="Arial" panose="020B0604020202020204" pitchFamily="34" charset="0"/>
                <a:cs typeface="Arial" panose="020B0604020202020204" pitchFamily="34" charset="0"/>
              </a:rPr>
              <a:t>жил</a:t>
            </a:r>
            <a:endParaRPr lang="en-US" sz="2000" dirty="0">
              <a:solidFill>
                <a:schemeClr val="tx1"/>
              </a:solidFill>
              <a:latin typeface="Arial" panose="020B0604020202020204" pitchFamily="34" charset="0"/>
              <a:cs typeface="Arial" panose="020B0604020202020204" pitchFamily="34" charset="0"/>
            </a:endParaRPr>
          </a:p>
        </p:txBody>
      </p:sp>
      <p:sp>
        <p:nvSpPr>
          <p:cNvPr id="2" name="Rounded Rectangle 10">
            <a:extLst>
              <a:ext uri="{FF2B5EF4-FFF2-40B4-BE49-F238E27FC236}">
                <a16:creationId xmlns:a16="http://schemas.microsoft.com/office/drawing/2014/main" id="{65DA9001-2EC5-3DE2-7BCA-FEF826161A01}"/>
              </a:ext>
            </a:extLst>
          </p:cNvPr>
          <p:cNvSpPr/>
          <p:nvPr/>
        </p:nvSpPr>
        <p:spPr>
          <a:xfrm>
            <a:off x="985732" y="1106489"/>
            <a:ext cx="5265211" cy="741107"/>
          </a:xfrm>
          <a:prstGeom prst="roundRect">
            <a:avLst/>
          </a:prstGeom>
          <a:solidFill>
            <a:srgbClr val="FFDAF8"/>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2000" dirty="0">
                <a:solidFill>
                  <a:schemeClr val="tx1"/>
                </a:solidFill>
                <a:latin typeface="Arial" panose="020B0604020202020204" pitchFamily="34" charset="0"/>
                <a:cs typeface="Arial" panose="020B0604020202020204" pitchFamily="34" charset="0"/>
              </a:rPr>
              <a:t>Төгсөлтийн өмнөх сургалт </a:t>
            </a:r>
          </a:p>
          <a:p>
            <a:pPr algn="ctr"/>
            <a:r>
              <a:rPr lang="mn-MN" sz="2000" dirty="0">
                <a:solidFill>
                  <a:schemeClr val="tx1"/>
                </a:solidFill>
                <a:latin typeface="Arial" panose="020B0604020202020204" pitchFamily="34" charset="0"/>
                <a:cs typeface="Arial" panose="020B0604020202020204" pitchFamily="34" charset="0"/>
              </a:rPr>
              <a:t>4-6 жил</a:t>
            </a:r>
            <a:endParaRPr lang="en-US" sz="2000" dirty="0">
              <a:solidFill>
                <a:schemeClr val="tx1"/>
              </a:solidFill>
              <a:latin typeface="Arial" panose="020B0604020202020204" pitchFamily="34" charset="0"/>
              <a:cs typeface="Arial" panose="020B0604020202020204" pitchFamily="34" charset="0"/>
            </a:endParaRPr>
          </a:p>
        </p:txBody>
      </p:sp>
      <p:sp>
        <p:nvSpPr>
          <p:cNvPr id="6" name="Rounded Rectangle 10">
            <a:extLst>
              <a:ext uri="{FF2B5EF4-FFF2-40B4-BE49-F238E27FC236}">
                <a16:creationId xmlns:a16="http://schemas.microsoft.com/office/drawing/2014/main" id="{22546EDB-8E33-D1A0-DDF1-69BA5CF4D656}"/>
              </a:ext>
            </a:extLst>
          </p:cNvPr>
          <p:cNvSpPr/>
          <p:nvPr/>
        </p:nvSpPr>
        <p:spPr>
          <a:xfrm>
            <a:off x="985732" y="3234615"/>
            <a:ext cx="5265211" cy="902519"/>
          </a:xfrm>
          <a:prstGeom prst="roundRect">
            <a:avLst/>
          </a:prstGeom>
          <a:solidFill>
            <a:schemeClr val="accent2">
              <a:lumMod val="40000"/>
              <a:lumOff val="6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2000" dirty="0">
                <a:solidFill>
                  <a:schemeClr val="tx1"/>
                </a:solidFill>
                <a:latin typeface="Arial" panose="020B0604020202020204" pitchFamily="34" charset="0"/>
                <a:cs typeface="Arial" panose="020B0604020202020204" pitchFamily="34" charset="0"/>
              </a:rPr>
              <a:t>Резидентийн сургалт /өмнөх/</a:t>
            </a:r>
          </a:p>
          <a:p>
            <a:pPr algn="ctr"/>
            <a:r>
              <a:rPr lang="mn-MN" sz="2000" dirty="0">
                <a:solidFill>
                  <a:schemeClr val="tx1"/>
                </a:solidFill>
                <a:latin typeface="Arial" panose="020B0604020202020204" pitchFamily="34" charset="0"/>
                <a:cs typeface="Arial" panose="020B0604020202020204" pitchFamily="34" charset="0"/>
              </a:rPr>
              <a:t>1-2</a:t>
            </a:r>
            <a:r>
              <a:rPr lang="en-US" sz="2000" dirty="0">
                <a:solidFill>
                  <a:schemeClr val="tx1"/>
                </a:solidFill>
                <a:latin typeface="Arial" panose="020B0604020202020204" pitchFamily="34" charset="0"/>
                <a:cs typeface="Arial" panose="020B0604020202020204" pitchFamily="34" charset="0"/>
              </a:rPr>
              <a:t>+ </a:t>
            </a:r>
            <a:r>
              <a:rPr lang="mn-MN" sz="2000" dirty="0">
                <a:solidFill>
                  <a:schemeClr val="tx1"/>
                </a:solidFill>
                <a:latin typeface="Arial" panose="020B0604020202020204" pitchFamily="34" charset="0"/>
                <a:cs typeface="Arial" panose="020B0604020202020204" pitchFamily="34" charset="0"/>
              </a:rPr>
              <a:t>жил </a:t>
            </a:r>
            <a:endParaRPr lang="en-US" sz="2000" dirty="0">
              <a:solidFill>
                <a:schemeClr val="tx1"/>
              </a:solidFill>
              <a:latin typeface="Arial" panose="020B0604020202020204" pitchFamily="34" charset="0"/>
              <a:cs typeface="Arial" panose="020B0604020202020204" pitchFamily="34" charset="0"/>
            </a:endParaRPr>
          </a:p>
        </p:txBody>
      </p:sp>
      <p:sp>
        <p:nvSpPr>
          <p:cNvPr id="8" name="Rounded Rectangle 20">
            <a:extLst>
              <a:ext uri="{FF2B5EF4-FFF2-40B4-BE49-F238E27FC236}">
                <a16:creationId xmlns:a16="http://schemas.microsoft.com/office/drawing/2014/main" id="{DF0367A5-CD84-B28B-5FC1-649F79147388}"/>
              </a:ext>
            </a:extLst>
          </p:cNvPr>
          <p:cNvSpPr/>
          <p:nvPr/>
        </p:nvSpPr>
        <p:spPr>
          <a:xfrm>
            <a:off x="985733" y="5721082"/>
            <a:ext cx="5329724" cy="561804"/>
          </a:xfrm>
          <a:prstGeom prst="roundRect">
            <a:avLst/>
          </a:prstGeom>
          <a:solidFill>
            <a:srgbClr val="D2E9FF"/>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2000" dirty="0">
                <a:solidFill>
                  <a:schemeClr val="tx1"/>
                </a:solidFill>
                <a:latin typeface="Arial" panose="020B0604020202020204" pitchFamily="34" charset="0"/>
                <a:cs typeface="Arial" panose="020B0604020202020204" pitchFamily="34" charset="0"/>
              </a:rPr>
              <a:t>Мэргэжил дээшлүүлэх сургалт</a:t>
            </a:r>
            <a:endParaRPr lang="en-US" sz="2000" dirty="0">
              <a:solidFill>
                <a:schemeClr val="tx1"/>
              </a:solidFill>
              <a:latin typeface="Arial" panose="020B0604020202020204" pitchFamily="34" charset="0"/>
              <a:cs typeface="Arial" panose="020B0604020202020204" pitchFamily="34" charset="0"/>
            </a:endParaRPr>
          </a:p>
        </p:txBody>
      </p:sp>
      <p:cxnSp>
        <p:nvCxnSpPr>
          <p:cNvPr id="10" name="Straight Arrow Connector 9">
            <a:extLst>
              <a:ext uri="{FF2B5EF4-FFF2-40B4-BE49-F238E27FC236}">
                <a16:creationId xmlns:a16="http://schemas.microsoft.com/office/drawing/2014/main" id="{E050EC6C-01D7-7794-0DE8-45C4CC8F028C}"/>
              </a:ext>
            </a:extLst>
          </p:cNvPr>
          <p:cNvCxnSpPr>
            <a:cxnSpLocks/>
            <a:stCxn id="2" idx="2"/>
            <a:endCxn id="11" idx="0"/>
          </p:cNvCxnSpPr>
          <p:nvPr/>
        </p:nvCxnSpPr>
        <p:spPr>
          <a:xfrm>
            <a:off x="3618338" y="1847596"/>
            <a:ext cx="0" cy="36602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a:extLst>
              <a:ext uri="{FF2B5EF4-FFF2-40B4-BE49-F238E27FC236}">
                <a16:creationId xmlns:a16="http://schemas.microsoft.com/office/drawing/2014/main" id="{4C177589-B476-0819-98BD-82DCE0330263}"/>
              </a:ext>
            </a:extLst>
          </p:cNvPr>
          <p:cNvCxnSpPr>
            <a:cxnSpLocks/>
          </p:cNvCxnSpPr>
          <p:nvPr/>
        </p:nvCxnSpPr>
        <p:spPr>
          <a:xfrm>
            <a:off x="3618338" y="2954726"/>
            <a:ext cx="0" cy="26742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a:extLst>
              <a:ext uri="{FF2B5EF4-FFF2-40B4-BE49-F238E27FC236}">
                <a16:creationId xmlns:a16="http://schemas.microsoft.com/office/drawing/2014/main" id="{EBE83FCC-3615-4C92-6CAC-099D67A792BB}"/>
              </a:ext>
            </a:extLst>
          </p:cNvPr>
          <p:cNvCxnSpPr>
            <a:cxnSpLocks/>
          </p:cNvCxnSpPr>
          <p:nvPr/>
        </p:nvCxnSpPr>
        <p:spPr>
          <a:xfrm>
            <a:off x="3618338" y="4137134"/>
            <a:ext cx="0" cy="26742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6" name="Straight Arrow Connector 15">
            <a:extLst>
              <a:ext uri="{FF2B5EF4-FFF2-40B4-BE49-F238E27FC236}">
                <a16:creationId xmlns:a16="http://schemas.microsoft.com/office/drawing/2014/main" id="{7B00CF8A-BB1A-A355-C0B7-B666B913881C}"/>
              </a:ext>
            </a:extLst>
          </p:cNvPr>
          <p:cNvCxnSpPr>
            <a:cxnSpLocks/>
          </p:cNvCxnSpPr>
          <p:nvPr/>
        </p:nvCxnSpPr>
        <p:spPr>
          <a:xfrm>
            <a:off x="3654914" y="5380367"/>
            <a:ext cx="0" cy="26742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18" name="Picture 17">
            <a:extLst>
              <a:ext uri="{FF2B5EF4-FFF2-40B4-BE49-F238E27FC236}">
                <a16:creationId xmlns:a16="http://schemas.microsoft.com/office/drawing/2014/main" id="{EBE1CAF1-FB24-25C8-4A00-E5179D8FFF10}"/>
              </a:ext>
            </a:extLst>
          </p:cNvPr>
          <p:cNvPicPr>
            <a:picLocks noChangeAspect="1"/>
          </p:cNvPicPr>
          <p:nvPr/>
        </p:nvPicPr>
        <p:blipFill>
          <a:blip r:embed="rId3"/>
          <a:stretch>
            <a:fillRect/>
          </a:stretch>
        </p:blipFill>
        <p:spPr>
          <a:xfrm>
            <a:off x="450592" y="137585"/>
            <a:ext cx="1600282" cy="673135"/>
          </a:xfrm>
          <a:prstGeom prst="rect">
            <a:avLst/>
          </a:prstGeom>
        </p:spPr>
      </p:pic>
      <p:sp>
        <p:nvSpPr>
          <p:cNvPr id="17" name="TextBox 16">
            <a:extLst>
              <a:ext uri="{FF2B5EF4-FFF2-40B4-BE49-F238E27FC236}">
                <a16:creationId xmlns:a16="http://schemas.microsoft.com/office/drawing/2014/main" id="{BD9CF940-961D-4F7B-BC4E-6300C522D6AA}"/>
              </a:ext>
            </a:extLst>
          </p:cNvPr>
          <p:cNvSpPr txBox="1"/>
          <p:nvPr/>
        </p:nvSpPr>
        <p:spPr>
          <a:xfrm>
            <a:off x="5149841" y="375059"/>
            <a:ext cx="1537857" cy="400110"/>
          </a:xfrm>
          <a:prstGeom prst="rect">
            <a:avLst/>
          </a:prstGeom>
          <a:noFill/>
        </p:spPr>
        <p:txBody>
          <a:bodyPr wrap="none" rtlCol="0">
            <a:spAutoFit/>
          </a:bodyPr>
          <a:lstStyle/>
          <a:p>
            <a:r>
              <a:rPr lang="mn-MN" sz="2000" dirty="0">
                <a:solidFill>
                  <a:srgbClr val="002060"/>
                </a:solidFill>
                <a:latin typeface="Arial" panose="020B0604020202020204" pitchFamily="34" charset="0"/>
                <a:cs typeface="Arial" panose="020B0604020202020204" pitchFamily="34" charset="0"/>
              </a:rPr>
              <a:t>АВСТРАЛИ</a:t>
            </a:r>
            <a:endParaRPr lang="en-US" sz="2000" dirty="0">
              <a:solidFill>
                <a:srgbClr val="002060"/>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7F65A7E5-EC8B-4599-8071-FB5107EE524B}"/>
              </a:ext>
            </a:extLst>
          </p:cNvPr>
          <p:cNvSpPr txBox="1"/>
          <p:nvPr/>
        </p:nvSpPr>
        <p:spPr>
          <a:xfrm>
            <a:off x="6687698" y="1313111"/>
            <a:ext cx="5089774" cy="1661993"/>
          </a:xfrm>
          <a:prstGeom prst="rect">
            <a:avLst/>
          </a:prstGeom>
          <a:noFill/>
        </p:spPr>
        <p:txBody>
          <a:bodyPr wrap="square">
            <a:spAutoFit/>
          </a:bodyPr>
          <a:lstStyle/>
          <a:p>
            <a:r>
              <a:rPr lang="en-US" sz="1600" dirty="0" err="1">
                <a:latin typeface="Arial" panose="020B0604020202020204" pitchFamily="34" charset="0"/>
                <a:cs typeface="Arial" panose="020B0604020202020204" pitchFamily="34" charset="0"/>
              </a:rPr>
              <a:t>Дадлага</a:t>
            </a:r>
            <a:r>
              <a:rPr lang="en-US" sz="1600" dirty="0">
                <a:latin typeface="Arial" panose="020B0604020202020204" pitchFamily="34" charset="0"/>
                <a:cs typeface="Arial" panose="020B0604020202020204" pitchFamily="34" charset="0"/>
              </a:rPr>
              <a:t> </a:t>
            </a:r>
            <a:r>
              <a:rPr lang="mn-MN" sz="1600" dirty="0">
                <a:latin typeface="Arial" panose="020B0604020202020204" pitchFamily="34" charset="0"/>
                <a:cs typeface="Arial" panose="020B0604020202020204" pitchFamily="34" charset="0"/>
              </a:rPr>
              <a:t>хийх явцад заавал хийх тойролтууд:</a:t>
            </a:r>
            <a:endParaRPr lang="en-US" sz="16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1600" dirty="0" err="1">
                <a:latin typeface="Arial" panose="020B0604020202020204" pitchFamily="34" charset="0"/>
                <a:cs typeface="Arial" panose="020B0604020202020204" pitchFamily="34" charset="0"/>
              </a:rPr>
              <a:t>яаралтай</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тусламж</a:t>
            </a:r>
            <a:r>
              <a:rPr lang="mn-MN" sz="1600" dirty="0">
                <a:latin typeface="Arial" panose="020B0604020202020204" pitchFamily="34" charset="0"/>
                <a:cs typeface="Arial" panose="020B0604020202020204" pitchFamily="34" charset="0"/>
              </a:rPr>
              <a:t>ийн тойролт</a:t>
            </a:r>
            <a:r>
              <a:rPr lang="en-US" sz="1600" dirty="0">
                <a:latin typeface="Arial" panose="020B0604020202020204" pitchFamily="34" charset="0"/>
                <a:cs typeface="Arial" panose="020B0604020202020204" pitchFamily="34" charset="0"/>
              </a:rPr>
              <a:t> </a:t>
            </a:r>
            <a:r>
              <a:rPr lang="mn-MN" sz="1600" dirty="0">
                <a:latin typeface="Arial" panose="020B0604020202020204" pitchFamily="34" charset="0"/>
                <a:cs typeface="Arial" panose="020B0604020202020204" pitchFamily="34" charset="0"/>
              </a:rPr>
              <a:t>багадаа</a:t>
            </a:r>
            <a:r>
              <a:rPr lang="en-US" sz="1600" dirty="0">
                <a:latin typeface="Arial" panose="020B0604020202020204" pitchFamily="34" charset="0"/>
                <a:cs typeface="Arial" panose="020B0604020202020204" pitchFamily="34" charset="0"/>
              </a:rPr>
              <a:t> 8 д</a:t>
            </a:r>
            <a:r>
              <a:rPr lang="mn-MN" sz="1600" dirty="0">
                <a:latin typeface="Arial" panose="020B0604020202020204" pitchFamily="34" charset="0"/>
                <a:cs typeface="Arial" panose="020B0604020202020204" pitchFamily="34" charset="0"/>
              </a:rPr>
              <a:t>.х</a:t>
            </a:r>
            <a:endParaRPr lang="en-US" sz="16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mn-MN" sz="1600" dirty="0">
                <a:latin typeface="Arial" panose="020B0604020202020204" pitchFamily="34" charset="0"/>
                <a:cs typeface="Arial" panose="020B0604020202020204" pitchFamily="34" charset="0"/>
              </a:rPr>
              <a:t>эмнэл зүй</a:t>
            </a:r>
            <a:r>
              <a:rPr lang="en-US" sz="1600" dirty="0">
                <a:latin typeface="Arial" panose="020B0604020202020204" pitchFamily="34" charset="0"/>
                <a:cs typeface="Arial" panose="020B0604020202020204" pitchFamily="34" charset="0"/>
              </a:rPr>
              <a:t>/</a:t>
            </a:r>
            <a:r>
              <a:rPr lang="mn-MN" sz="1600" dirty="0">
                <a:latin typeface="Arial" panose="020B0604020202020204" pitchFamily="34" charset="0"/>
                <a:cs typeface="Arial" panose="020B0604020202020204" pitchFamily="34" charset="0"/>
              </a:rPr>
              <a:t>анагаах ухааны чиглэл багадаа</a:t>
            </a:r>
            <a:r>
              <a:rPr lang="en-US" sz="1600" dirty="0">
                <a:latin typeface="Arial" panose="020B0604020202020204" pitchFamily="34" charset="0"/>
                <a:cs typeface="Arial" panose="020B0604020202020204" pitchFamily="34" charset="0"/>
              </a:rPr>
              <a:t> 10</a:t>
            </a:r>
            <a:r>
              <a:rPr lang="mn-MN" sz="1600" dirty="0">
                <a:latin typeface="Arial" panose="020B0604020202020204" pitchFamily="34" charset="0"/>
                <a:cs typeface="Arial" panose="020B0604020202020204" pitchFamily="34" charset="0"/>
              </a:rPr>
              <a:t>д.х</a:t>
            </a:r>
          </a:p>
          <a:p>
            <a:pPr marL="285750" indent="-285750" algn="just">
              <a:buFont typeface="Arial" panose="020B0604020202020204" pitchFamily="34" charset="0"/>
              <a:buChar char="•"/>
            </a:pPr>
            <a:r>
              <a:rPr lang="mn-MN" sz="1600" dirty="0">
                <a:latin typeface="Arial" panose="020B0604020202020204" pitchFamily="34" charset="0"/>
                <a:cs typeface="Arial" panose="020B0604020202020204" pitchFamily="34" charset="0"/>
              </a:rPr>
              <a:t>мэс засал</a:t>
            </a:r>
            <a:r>
              <a:rPr lang="en-US" sz="1600" dirty="0">
                <a:latin typeface="Arial" panose="020B0604020202020204" pitchFamily="34" charset="0"/>
                <a:cs typeface="Arial" panose="020B0604020202020204" pitchFamily="34" charset="0"/>
              </a:rPr>
              <a:t> 10 д</a:t>
            </a:r>
            <a:r>
              <a:rPr lang="mn-MN" sz="1600" dirty="0">
                <a:latin typeface="Arial" panose="020B0604020202020204" pitchFamily="34" charset="0"/>
                <a:cs typeface="Arial" panose="020B0604020202020204" pitchFamily="34" charset="0"/>
              </a:rPr>
              <a:t>.х</a:t>
            </a:r>
            <a:endParaRPr lang="en-US" sz="16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mn-MN" sz="1600" dirty="0">
                <a:latin typeface="Arial" panose="020B0604020202020204" pitchFamily="34" charset="0"/>
                <a:cs typeface="Arial" panose="020B0604020202020204" pitchFamily="34" charset="0"/>
              </a:rPr>
              <a:t>бусад зөвшөөрөгдсөн чиглэл </a:t>
            </a:r>
            <a:r>
              <a:rPr lang="en-US" sz="1600" dirty="0">
                <a:latin typeface="Arial" panose="020B0604020202020204" pitchFamily="34" charset="0"/>
                <a:cs typeface="Arial" panose="020B0604020202020204" pitchFamily="34" charset="0"/>
              </a:rPr>
              <a:t>(</a:t>
            </a:r>
            <a:r>
              <a:rPr lang="mn-MN" sz="1600" dirty="0">
                <a:latin typeface="Arial" panose="020B0604020202020204" pitchFamily="34" charset="0"/>
                <a:cs typeface="Arial" panose="020B0604020202020204" pitchFamily="34" charset="0"/>
              </a:rPr>
              <a:t>мэдээгүйжүүлэг, хүүхэд судлал, хөнгөвлөх эмчилгэ</a:t>
            </a:r>
            <a:r>
              <a:rPr lang="mn-MN" dirty="0">
                <a:latin typeface="Arial" panose="020B0604020202020204" pitchFamily="34" charset="0"/>
                <a:cs typeface="Arial" panose="020B0604020202020204" pitchFamily="34" charset="0"/>
              </a:rPr>
              <a:t>э </a:t>
            </a:r>
            <a:r>
              <a:rPr lang="mn-MN" sz="1600" dirty="0">
                <a:latin typeface="Arial" panose="020B0604020202020204" pitchFamily="34" charset="0"/>
                <a:cs typeface="Arial" panose="020B0604020202020204" pitchFamily="34" charset="0"/>
              </a:rPr>
              <a:t>г.м</a:t>
            </a:r>
            <a:r>
              <a:rPr lang="en-US" dirty="0">
                <a:latin typeface="Arial" panose="020B0604020202020204" pitchFamily="34" charset="0"/>
                <a:cs typeface="Arial" panose="020B0604020202020204" pitchFamily="34" charset="0"/>
              </a:rPr>
              <a:t>)</a:t>
            </a:r>
          </a:p>
        </p:txBody>
      </p:sp>
      <p:sp>
        <p:nvSpPr>
          <p:cNvPr id="20" name="TextBox 19">
            <a:extLst>
              <a:ext uri="{FF2B5EF4-FFF2-40B4-BE49-F238E27FC236}">
                <a16:creationId xmlns:a16="http://schemas.microsoft.com/office/drawing/2014/main" id="{11E6CDDA-07B1-490A-8975-A3D1B724F278}"/>
              </a:ext>
            </a:extLst>
          </p:cNvPr>
          <p:cNvSpPr txBox="1"/>
          <p:nvPr/>
        </p:nvSpPr>
        <p:spPr>
          <a:xfrm>
            <a:off x="6761376" y="2973402"/>
            <a:ext cx="4942417" cy="2862322"/>
          </a:xfrm>
          <a:prstGeom prst="rect">
            <a:avLst/>
          </a:prstGeom>
          <a:noFill/>
        </p:spPr>
        <p:txBody>
          <a:bodyPr wrap="square">
            <a:spAutoFit/>
          </a:bodyPr>
          <a:lstStyle/>
          <a:p>
            <a:pPr algn="just"/>
            <a:endParaRPr lang="mn-MN" dirty="0">
              <a:latin typeface="Arial" panose="020B0604020202020204" pitchFamily="34" charset="0"/>
              <a:cs typeface="Arial" panose="020B0604020202020204" pitchFamily="34" charset="0"/>
            </a:endParaRPr>
          </a:p>
          <a:p>
            <a:pPr algn="just"/>
            <a:r>
              <a:rPr lang="en-US" sz="1600" dirty="0">
                <a:latin typeface="Arial" panose="020B0604020202020204" pitchFamily="34" charset="0"/>
                <a:cs typeface="Arial" panose="020B0604020202020204" pitchFamily="34" charset="0"/>
              </a:rPr>
              <a:t>Р</a:t>
            </a:r>
            <a:r>
              <a:rPr lang="mn-MN" sz="1600" dirty="0">
                <a:latin typeface="Arial" panose="020B0604020202020204" pitchFamily="34" charset="0"/>
                <a:cs typeface="Arial" panose="020B0604020202020204" pitchFamily="34" charset="0"/>
              </a:rPr>
              <a:t>езидентийн сургалт нь мэргэшлийн сургалтад хамрагдахаас өмнөх сургалт гэж явдаг. </a:t>
            </a:r>
          </a:p>
          <a:p>
            <a:pPr marL="285750" indent="-285750" algn="just">
              <a:buFont typeface="Arial" panose="020B0604020202020204" pitchFamily="34" charset="0"/>
              <a:buChar char="•"/>
            </a:pPr>
            <a:r>
              <a:rPr lang="mn-MN" sz="1600" dirty="0">
                <a:latin typeface="Arial" panose="020B0604020202020204" pitchFamily="34" charset="0"/>
                <a:cs typeface="Arial" panose="020B0604020202020204" pitchFamily="34" charset="0"/>
              </a:rPr>
              <a:t>Ихэнхи СЭБ-ууд мэргэшлийн сургалтад 2-3 жил </a:t>
            </a:r>
            <a:r>
              <a:rPr lang="en-US" sz="1600" dirty="0">
                <a:latin typeface="Arial" panose="020B0604020202020204" pitchFamily="34" charset="0"/>
                <a:cs typeface="Arial" panose="020B0604020202020204" pitchFamily="34" charset="0"/>
              </a:rPr>
              <a:t>(</a:t>
            </a:r>
            <a:r>
              <a:rPr lang="en-US" sz="1600" b="0" i="0" dirty="0">
                <a:solidFill>
                  <a:srgbClr val="202122"/>
                </a:solidFill>
                <a:effectLst/>
                <a:highlight>
                  <a:srgbClr val="FFFFFF"/>
                </a:highlight>
                <a:latin typeface="Arial" panose="020B0604020202020204" pitchFamily="34" charset="0"/>
              </a:rPr>
              <a:t>(PGY-2 to PGY-3 </a:t>
            </a:r>
            <a:r>
              <a:rPr lang="en-US" sz="1600" dirty="0">
                <a:latin typeface="Arial" panose="020B0604020202020204" pitchFamily="34" charset="0"/>
                <a:cs typeface="Arial" panose="020B0604020202020204" pitchFamily="34" charset="0"/>
              </a:rPr>
              <a:t>)</a:t>
            </a:r>
            <a:r>
              <a:rPr lang="mn-MN" sz="1600" dirty="0">
                <a:latin typeface="Arial" panose="020B0604020202020204" pitchFamily="34" charset="0"/>
                <a:cs typeface="Arial" panose="020B0604020202020204" pitchFamily="34" charset="0"/>
              </a:rPr>
              <a:t> резидент хийсэн эмчийг авахыг зорьдог. </a:t>
            </a:r>
          </a:p>
          <a:p>
            <a:endParaRPr lang="en-US" sz="1600" dirty="0">
              <a:latin typeface="Arial" panose="020B0604020202020204" pitchFamily="34" charset="0"/>
              <a:cs typeface="Arial" panose="020B0604020202020204" pitchFamily="34" charset="0"/>
            </a:endParaRPr>
          </a:p>
          <a:p>
            <a:pPr algn="just"/>
            <a:r>
              <a:rPr lang="mn-MN" sz="1600" dirty="0">
                <a:latin typeface="Arial" panose="020B0604020202020204" pitchFamily="34" charset="0"/>
                <a:cs typeface="Arial" panose="020B0604020202020204" pitchFamily="34" charset="0"/>
              </a:rPr>
              <a:t>Резидентийн сургалтад хамрагдахад </a:t>
            </a:r>
            <a:r>
              <a:rPr lang="mn-MN" sz="1600" b="1" dirty="0">
                <a:latin typeface="Arial" panose="020B0604020202020204" pitchFamily="34" charset="0"/>
                <a:cs typeface="Arial" panose="020B0604020202020204" pitchFamily="34" charset="0"/>
              </a:rPr>
              <a:t>ажлын анкет, ярилцлага, тодорхойлох захидал </a:t>
            </a:r>
            <a:r>
              <a:rPr lang="mn-MN" sz="1600" dirty="0">
                <a:latin typeface="Arial" panose="020B0604020202020204" pitchFamily="34" charset="0"/>
                <a:cs typeface="Arial" panose="020B0604020202020204" pitchFamily="34" charset="0"/>
              </a:rPr>
              <a:t>зэргийг харгалзан үзэж мерит зарчмаар сонгоно.</a:t>
            </a:r>
          </a:p>
          <a:p>
            <a:pPr algn="just"/>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80252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20">
            <a:extLst>
              <a:ext uri="{FF2B5EF4-FFF2-40B4-BE49-F238E27FC236}">
                <a16:creationId xmlns:a16="http://schemas.microsoft.com/office/drawing/2014/main" id="{EAF162C3-E42D-8876-017D-E523B58ECD28}"/>
              </a:ext>
            </a:extLst>
          </p:cNvPr>
          <p:cNvSpPr/>
          <p:nvPr/>
        </p:nvSpPr>
        <p:spPr>
          <a:xfrm>
            <a:off x="719359" y="1523428"/>
            <a:ext cx="3204991" cy="1720337"/>
          </a:xfrm>
          <a:prstGeom prst="roundRect">
            <a:avLst/>
          </a:prstGeom>
          <a:solidFill>
            <a:schemeClr val="accent4">
              <a:lumMod val="40000"/>
              <a:lumOff val="6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2000" dirty="0">
                <a:solidFill>
                  <a:schemeClr val="tx1"/>
                </a:solidFill>
                <a:latin typeface="Arial" panose="020B0604020202020204" pitchFamily="34" charset="0"/>
                <a:cs typeface="Arial" panose="020B0604020202020204" pitchFamily="34" charset="0"/>
              </a:rPr>
              <a:t>Регистратршип </a:t>
            </a:r>
            <a:r>
              <a:rPr lang="en-US" sz="2000" dirty="0">
                <a:solidFill>
                  <a:schemeClr val="tx1"/>
                </a:solidFill>
                <a:latin typeface="Arial" panose="020B0604020202020204" pitchFamily="34" charset="0"/>
                <a:cs typeface="Arial" panose="020B0604020202020204" pitchFamily="34" charset="0"/>
              </a:rPr>
              <a:t>/</a:t>
            </a:r>
            <a:r>
              <a:rPr lang="mn-MN" sz="2000" dirty="0">
                <a:solidFill>
                  <a:schemeClr val="tx1"/>
                </a:solidFill>
                <a:latin typeface="Arial" panose="020B0604020202020204" pitchFamily="34" charset="0"/>
                <a:cs typeface="Arial" panose="020B0604020202020204" pitchFamily="34" charset="0"/>
              </a:rPr>
              <a:t>үндсэн, төрөлжсөн мэргэшлийн сургалт</a:t>
            </a:r>
            <a:r>
              <a:rPr lang="en-US" sz="2000" dirty="0">
                <a:solidFill>
                  <a:schemeClr val="tx1"/>
                </a:solidFill>
                <a:latin typeface="Arial" panose="020B0604020202020204" pitchFamily="34" charset="0"/>
                <a:cs typeface="Arial" panose="020B0604020202020204" pitchFamily="34" charset="0"/>
              </a:rPr>
              <a:t>/</a:t>
            </a:r>
            <a:endParaRPr lang="mn-MN" sz="2000" dirty="0">
              <a:solidFill>
                <a:schemeClr val="tx1"/>
              </a:solidFill>
              <a:latin typeface="Arial" panose="020B0604020202020204" pitchFamily="34" charset="0"/>
              <a:cs typeface="Arial" panose="020B0604020202020204" pitchFamily="34" charset="0"/>
            </a:endParaRPr>
          </a:p>
          <a:p>
            <a:pPr algn="ctr"/>
            <a:r>
              <a:rPr lang="mn-MN" sz="2000" dirty="0">
                <a:solidFill>
                  <a:schemeClr val="tx1"/>
                </a:solidFill>
                <a:latin typeface="Arial" panose="020B0604020202020204" pitchFamily="34" charset="0"/>
                <a:cs typeface="Arial" panose="020B0604020202020204" pitchFamily="34" charset="0"/>
              </a:rPr>
              <a:t>3-7</a:t>
            </a:r>
            <a:r>
              <a:rPr lang="en-US" sz="2000" dirty="0">
                <a:solidFill>
                  <a:schemeClr val="tx1"/>
                </a:solidFill>
                <a:latin typeface="Arial" panose="020B0604020202020204" pitchFamily="34" charset="0"/>
                <a:cs typeface="Arial" panose="020B0604020202020204" pitchFamily="34" charset="0"/>
              </a:rPr>
              <a:t>+ </a:t>
            </a:r>
            <a:r>
              <a:rPr lang="mn-MN" sz="2000" dirty="0">
                <a:solidFill>
                  <a:schemeClr val="tx1"/>
                </a:solidFill>
                <a:latin typeface="Arial" panose="020B0604020202020204" pitchFamily="34" charset="0"/>
                <a:cs typeface="Arial" panose="020B0604020202020204" pitchFamily="34" charset="0"/>
              </a:rPr>
              <a:t>жил</a:t>
            </a:r>
            <a:endParaRPr lang="en-US" sz="2000" dirty="0">
              <a:solidFill>
                <a:schemeClr val="tx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0024A8BF-68EA-12B2-6123-91C3A4FBDC2E}"/>
              </a:ext>
            </a:extLst>
          </p:cNvPr>
          <p:cNvSpPr txBox="1"/>
          <p:nvPr/>
        </p:nvSpPr>
        <p:spPr>
          <a:xfrm>
            <a:off x="4405745" y="998952"/>
            <a:ext cx="7786255" cy="2585323"/>
          </a:xfrm>
          <a:prstGeom prst="rect">
            <a:avLst/>
          </a:prstGeom>
          <a:noFill/>
        </p:spPr>
        <p:txBody>
          <a:bodyPr wrap="square">
            <a:spAutoFit/>
          </a:bodyPr>
          <a:lstStyle/>
          <a:p>
            <a:r>
              <a:rPr lang="mn-MN" dirty="0">
                <a:latin typeface="Arial" panose="020B0604020202020204" pitchFamily="34" charset="0"/>
                <a:cs typeface="Arial" panose="020B0604020202020204" pitchFamily="34" charset="0"/>
              </a:rPr>
              <a:t>СЭБ-ууд удирдагч багшийг суралцагчийн анкет </a:t>
            </a:r>
            <a:r>
              <a:rPr lang="en-US" dirty="0">
                <a:latin typeface="Arial" panose="020B0604020202020204" pitchFamily="34" charset="0"/>
                <a:cs typeface="Arial" panose="020B0604020202020204" pitchFamily="34" charset="0"/>
              </a:rPr>
              <a:t>(CV)-</a:t>
            </a:r>
            <a:r>
              <a:rPr lang="mn-MN" dirty="0">
                <a:latin typeface="Arial" panose="020B0604020202020204" pitchFamily="34" charset="0"/>
                <a:cs typeface="Arial" panose="020B0604020202020204" pitchFamily="34" charset="0"/>
              </a:rPr>
              <a:t>нд дараахыг тусгана: </a:t>
            </a:r>
          </a:p>
          <a:p>
            <a:pPr marL="285750" indent="-285750">
              <a:buFont typeface="Arial" panose="020B0604020202020204" pitchFamily="34" charset="0"/>
              <a:buChar char="•"/>
            </a:pPr>
            <a:r>
              <a:rPr lang="mn-MN" dirty="0">
                <a:latin typeface="Arial" panose="020B0604020202020204" pitchFamily="34" charset="0"/>
                <a:cs typeface="Arial" panose="020B0604020202020204" pitchFamily="34" charset="0"/>
              </a:rPr>
              <a:t>Резидентийн сургалтад хамрагдаж,эмнэл зүйн чиглэлээр тодорхой туршлагатай болсон байх</a:t>
            </a:r>
          </a:p>
          <a:p>
            <a:pPr marL="285750" indent="-285750">
              <a:buFont typeface="Arial" panose="020B0604020202020204" pitchFamily="34" charset="0"/>
              <a:buChar char="•"/>
            </a:pPr>
            <a:r>
              <a:rPr lang="mn-MN" dirty="0">
                <a:latin typeface="Arial" panose="020B0604020202020204" pitchFamily="34" charset="0"/>
                <a:cs typeface="Arial" panose="020B0604020202020204" pitchFamily="34" charset="0"/>
              </a:rPr>
              <a:t>Дээд боловсролын зэрэг болон хэвлүүлсэн судалгаа, эрдэм шинжилгээ ажлын жагсаалт</a:t>
            </a:r>
          </a:p>
          <a:p>
            <a:pPr marL="285750" indent="-285750">
              <a:buFont typeface="Arial" panose="020B0604020202020204" pitchFamily="34" charset="0"/>
              <a:buChar char="•"/>
            </a:pPr>
            <a:r>
              <a:rPr lang="mn-MN" dirty="0">
                <a:latin typeface="Arial" panose="020B0604020202020204" pitchFamily="34" charset="0"/>
                <a:cs typeface="Arial" panose="020B0604020202020204" pitchFamily="34" charset="0"/>
              </a:rPr>
              <a:t>Богино хугацааны сургалтад хамрагдсан байдал</a:t>
            </a:r>
          </a:p>
          <a:p>
            <a:pPr marL="285750" indent="-285750">
              <a:buFont typeface="Arial" panose="020B0604020202020204" pitchFamily="34" charset="0"/>
              <a:buChar char="•"/>
            </a:pPr>
            <a:r>
              <a:rPr lang="mn-MN" dirty="0">
                <a:latin typeface="Arial" panose="020B0604020202020204" pitchFamily="34" charset="0"/>
                <a:cs typeface="Arial" panose="020B0604020202020204" pitchFamily="34" charset="0"/>
              </a:rPr>
              <a:t>Бусад ажил</a:t>
            </a:r>
          </a:p>
          <a:p>
            <a:endParaRPr lang="mn-MN"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F2737732-B326-73FA-8CA7-2C42782B5247}"/>
              </a:ext>
            </a:extLst>
          </p:cNvPr>
          <p:cNvSpPr txBox="1"/>
          <p:nvPr/>
        </p:nvSpPr>
        <p:spPr>
          <a:xfrm>
            <a:off x="845126" y="3922455"/>
            <a:ext cx="10903527" cy="2031325"/>
          </a:xfrm>
          <a:prstGeom prst="rect">
            <a:avLst/>
          </a:prstGeom>
          <a:noFill/>
        </p:spPr>
        <p:txBody>
          <a:bodyPr wrap="square">
            <a:spAutoFit/>
          </a:bodyPr>
          <a:lstStyle/>
          <a:p>
            <a:r>
              <a:rPr lang="mn-MN" dirty="0">
                <a:latin typeface="Arial" panose="020B0604020202020204" pitchFamily="34" charset="0"/>
                <a:cs typeface="Arial" panose="020B0604020202020204" pitchFamily="34" charset="0"/>
              </a:rPr>
              <a:t>Их эмч үндсэн мэргэшлийн 23 чиглэл, төрөлжсөн мэргэшлийн 85 чиглэлээр сургалт явуулдаг.</a:t>
            </a:r>
            <a:endParaRPr lang="en-US" dirty="0">
              <a:latin typeface="Arial" panose="020B0604020202020204" pitchFamily="34" charset="0"/>
              <a:cs typeface="Arial" panose="020B0604020202020204" pitchFamily="34" charset="0"/>
            </a:endParaRPr>
          </a:p>
          <a:p>
            <a:r>
              <a:rPr lang="mn-MN" dirty="0">
                <a:latin typeface="Arial" panose="020B0604020202020204" pitchFamily="34" charset="0"/>
                <a:cs typeface="Arial" panose="020B0604020202020204" pitchFamily="34" charset="0"/>
              </a:rPr>
              <a:t>Нийт 16 сургалт эрхлэх байгууллага – эмнэлэг дээр сургалтууд явагддаг. </a:t>
            </a:r>
          </a:p>
          <a:p>
            <a:r>
              <a:rPr lang="mn-MN" dirty="0">
                <a:latin typeface="Arial" panose="020B0604020202020204" pitchFamily="34" charset="0"/>
                <a:cs typeface="Arial" panose="020B0604020202020204" pitchFamily="34" charset="0"/>
              </a:rPr>
              <a:t>Жил бүр элсүүлэх хяналтын тоо гэж байдаггүй. </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pPr algn="just"/>
            <a:r>
              <a:rPr lang="mn-MN" b="1" dirty="0">
                <a:solidFill>
                  <a:srgbClr val="FF0000"/>
                </a:solidFill>
                <a:latin typeface="Arial" panose="020B0604020202020204" pitchFamily="34" charset="0"/>
                <a:cs typeface="Arial" panose="020B0604020202020204" pitchFamily="34" charset="0"/>
              </a:rPr>
              <a:t>МУ-д үндсэн мэргэшлээр сургадаггүй чиглэлүүд:  </a:t>
            </a:r>
            <a:r>
              <a:rPr lang="mn-MN" dirty="0">
                <a:latin typeface="Arial" panose="020B0604020202020204" pitchFamily="34" charset="0"/>
                <a:cs typeface="Arial" panose="020B0604020202020204" pitchFamily="34" charset="0"/>
              </a:rPr>
              <a:t>Донтолт судлал, эмнэлгийн удирдлага, хөдөлмөр болон байгаль орчин судлал, цацрагийн хавдар судлал, өвдөлтийн анагаах ухаан, спорт ба дасгалын анагаах ухаан</a:t>
            </a:r>
            <a:endParaRPr lang="en-US"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1507697D-0AAA-0DEA-A336-F78EBD0D1725}"/>
              </a:ext>
            </a:extLst>
          </p:cNvPr>
          <p:cNvSpPr txBox="1"/>
          <p:nvPr/>
        </p:nvSpPr>
        <p:spPr>
          <a:xfrm rot="5400000">
            <a:off x="-2038016" y="3876289"/>
            <a:ext cx="4851401"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mn-Mong-CN" sz="3600" b="1" i="0" u="none" strike="noStrike" kern="1200" cap="none" spc="0" normalizeH="0" baseline="0" noProof="0" dirty="0">
                <a:ln>
                  <a:noFill/>
                </a:ln>
                <a:solidFill>
                  <a:srgbClr val="002060"/>
                </a:solidFill>
                <a:effectLst/>
                <a:uLnTx/>
                <a:uFillTx/>
                <a:latin typeface="Arial" panose="020B0604020202020204" pitchFamily="34" charset="0"/>
                <a:cs typeface="Mongolian Baiti" panose="03000500000000000000" pitchFamily="66" charset="0"/>
              </a:rPr>
              <a:t>ᠡᠷᠡᢉᠦᠯ ᠮᠡᠨᠳᠦ ᠎ᠶᠢᠨ ᠬᠥ᠍᠍᠍᠍᠍᠍᠍᠍᠋᠋᠍᠍ᠭ᠍ᠵᠢᠯ ᠦᠨ ᠲᠥᠪ </a:t>
            </a:r>
            <a:endParaRPr kumimoji="0" lang="en-US" sz="36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cxnSp>
        <p:nvCxnSpPr>
          <p:cNvPr id="8" name="Straight Connector 7">
            <a:extLst>
              <a:ext uri="{FF2B5EF4-FFF2-40B4-BE49-F238E27FC236}">
                <a16:creationId xmlns:a16="http://schemas.microsoft.com/office/drawing/2014/main" id="{70243358-B696-D488-AE42-48F353AAE2A8}"/>
              </a:ext>
            </a:extLst>
          </p:cNvPr>
          <p:cNvCxnSpPr>
            <a:cxnSpLocks/>
          </p:cNvCxnSpPr>
          <p:nvPr/>
        </p:nvCxnSpPr>
        <p:spPr>
          <a:xfrm>
            <a:off x="478905" y="922742"/>
            <a:ext cx="11206276" cy="0"/>
          </a:xfrm>
          <a:prstGeom prst="line">
            <a:avLst/>
          </a:prstGeom>
          <a:ln w="6350">
            <a:solidFill>
              <a:srgbClr val="002060"/>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E7D5016D-6020-8675-22D4-385FBF7384FD}"/>
              </a:ext>
            </a:extLst>
          </p:cNvPr>
          <p:cNvPicPr>
            <a:picLocks noChangeAspect="1"/>
          </p:cNvPicPr>
          <p:nvPr/>
        </p:nvPicPr>
        <p:blipFill>
          <a:blip r:embed="rId3"/>
          <a:stretch>
            <a:fillRect/>
          </a:stretch>
        </p:blipFill>
        <p:spPr>
          <a:xfrm>
            <a:off x="387684" y="160669"/>
            <a:ext cx="1600282" cy="673135"/>
          </a:xfrm>
          <a:prstGeom prst="rect">
            <a:avLst/>
          </a:prstGeom>
        </p:spPr>
      </p:pic>
      <p:sp>
        <p:nvSpPr>
          <p:cNvPr id="10" name="TextBox 9">
            <a:extLst>
              <a:ext uri="{FF2B5EF4-FFF2-40B4-BE49-F238E27FC236}">
                <a16:creationId xmlns:a16="http://schemas.microsoft.com/office/drawing/2014/main" id="{49CE7D50-2118-47A4-BE95-7CA7F80F3BA1}"/>
              </a:ext>
            </a:extLst>
          </p:cNvPr>
          <p:cNvSpPr txBox="1"/>
          <p:nvPr/>
        </p:nvSpPr>
        <p:spPr>
          <a:xfrm>
            <a:off x="5089983" y="353556"/>
            <a:ext cx="1537857" cy="400110"/>
          </a:xfrm>
          <a:prstGeom prst="rect">
            <a:avLst/>
          </a:prstGeom>
          <a:noFill/>
        </p:spPr>
        <p:txBody>
          <a:bodyPr wrap="none" rtlCol="0">
            <a:spAutoFit/>
          </a:bodyPr>
          <a:lstStyle/>
          <a:p>
            <a:r>
              <a:rPr lang="mn-MN" sz="2000" dirty="0">
                <a:solidFill>
                  <a:srgbClr val="002060"/>
                </a:solidFill>
                <a:latin typeface="Arial" panose="020B0604020202020204" pitchFamily="34" charset="0"/>
                <a:cs typeface="Arial" panose="020B0604020202020204" pitchFamily="34" charset="0"/>
              </a:rPr>
              <a:t>АВСТРАЛИ</a:t>
            </a:r>
            <a:endParaRPr lang="en-US" sz="2000" dirty="0">
              <a:solidFill>
                <a:srgbClr val="002060"/>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9368DADC-9668-483B-AE10-BB6EE084B9A8}"/>
              </a:ext>
            </a:extLst>
          </p:cNvPr>
          <p:cNvSpPr txBox="1"/>
          <p:nvPr/>
        </p:nvSpPr>
        <p:spPr>
          <a:xfrm>
            <a:off x="845126" y="3553123"/>
            <a:ext cx="10603161" cy="369332"/>
          </a:xfrm>
          <a:prstGeom prst="rect">
            <a:avLst/>
          </a:prstGeom>
          <a:noFill/>
        </p:spPr>
        <p:txBody>
          <a:bodyPr wrap="square">
            <a:spAutoFit/>
          </a:bodyPr>
          <a:lstStyle/>
          <a:p>
            <a:r>
              <a:rPr lang="mn-MN" dirty="0">
                <a:latin typeface="Arial" panose="020B0604020202020204" pitchFamily="34" charset="0"/>
                <a:cs typeface="Arial" panose="020B0604020202020204" pitchFamily="34" charset="0"/>
              </a:rPr>
              <a:t>Ажлын анкетын дараагаар ярилцлага, цаашлаад  мэдлэг шалгах тестэд хамрагдана.</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0893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2C39282-40C9-0298-751A-AA9FB9FE7A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685" y="232845"/>
            <a:ext cx="512628" cy="585860"/>
          </a:xfrm>
          <a:prstGeom prst="rect">
            <a:avLst/>
          </a:prstGeom>
        </p:spPr>
      </p:pic>
      <p:sp>
        <p:nvSpPr>
          <p:cNvPr id="2" name="TextBox 1">
            <a:extLst>
              <a:ext uri="{FF2B5EF4-FFF2-40B4-BE49-F238E27FC236}">
                <a16:creationId xmlns:a16="http://schemas.microsoft.com/office/drawing/2014/main" id="{3C560940-EA1B-2C51-3C7F-7134671F4C31}"/>
              </a:ext>
            </a:extLst>
          </p:cNvPr>
          <p:cNvSpPr txBox="1"/>
          <p:nvPr/>
        </p:nvSpPr>
        <p:spPr>
          <a:xfrm rot="5400000">
            <a:off x="-1781701" y="3922773"/>
            <a:ext cx="4851401" cy="646331"/>
          </a:xfrm>
          <a:prstGeom prst="rect">
            <a:avLst/>
          </a:prstGeom>
          <a:noFill/>
        </p:spPr>
        <p:txBody>
          <a:bodyPr wrap="square">
            <a:spAutoFit/>
          </a:bodyPr>
          <a:lstStyle/>
          <a:p>
            <a:r>
              <a:rPr lang="mn-Mong-CN" sz="3600" b="1" dirty="0">
                <a:solidFill>
                  <a:srgbClr val="002060"/>
                </a:solidFill>
                <a:latin typeface="Arial" panose="020B0604020202020204" pitchFamily="34" charset="0"/>
              </a:rPr>
              <a:t>ᠡᠷᠡᢉᠦᠯ ᠮᠡᠨᠳᠦ ᠎ᠶᠢᠨ ᠬᠥ᠍᠍᠍᠍᠍᠍᠍᠍᠋᠋᠍᠍ᠭ᠍ᠵᠢᠯ ᠦᠨ ᠲᠥᠪ </a:t>
            </a:r>
            <a:endParaRPr lang="en-US" sz="3600" b="1" dirty="0">
              <a:solidFill>
                <a:srgbClr val="002060"/>
              </a:solidFill>
              <a:latin typeface="Arial" panose="020B0604020202020204" pitchFamily="34" charset="0"/>
              <a:cs typeface="Arial" panose="020B0604020202020204" pitchFamily="34" charset="0"/>
            </a:endParaRPr>
          </a:p>
        </p:txBody>
      </p:sp>
      <p:cxnSp>
        <p:nvCxnSpPr>
          <p:cNvPr id="7" name="Straight Connector 6">
            <a:extLst>
              <a:ext uri="{FF2B5EF4-FFF2-40B4-BE49-F238E27FC236}">
                <a16:creationId xmlns:a16="http://schemas.microsoft.com/office/drawing/2014/main" id="{78D62FF2-EF4D-B214-E4EB-AF4B4483340F}"/>
              </a:ext>
            </a:extLst>
          </p:cNvPr>
          <p:cNvCxnSpPr>
            <a:cxnSpLocks/>
          </p:cNvCxnSpPr>
          <p:nvPr/>
        </p:nvCxnSpPr>
        <p:spPr>
          <a:xfrm>
            <a:off x="478905" y="922742"/>
            <a:ext cx="11206276" cy="0"/>
          </a:xfrm>
          <a:prstGeom prst="line">
            <a:avLst/>
          </a:prstGeom>
          <a:ln w="6350">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21DCEEB4-710D-26D2-B1F9-218A113E15D5}"/>
              </a:ext>
            </a:extLst>
          </p:cNvPr>
          <p:cNvSpPr txBox="1"/>
          <p:nvPr/>
        </p:nvSpPr>
        <p:spPr>
          <a:xfrm>
            <a:off x="887808" y="568552"/>
            <a:ext cx="1368895" cy="307777"/>
          </a:xfrm>
          <a:prstGeom prst="rect">
            <a:avLst/>
          </a:prstGeom>
          <a:noFill/>
        </p:spPr>
        <p:txBody>
          <a:bodyPr wrap="square" rtlCol="0">
            <a:spAutoFit/>
          </a:bodyPr>
          <a:lstStyle/>
          <a:p>
            <a:r>
              <a:rPr lang="mn-MN" sz="700" b="1" dirty="0">
                <a:solidFill>
                  <a:srgbClr val="002060"/>
                </a:solidFill>
                <a:latin typeface="Arial" panose="020B0604020202020204" pitchFamily="34" charset="0"/>
                <a:ea typeface="Tahoma" panose="020B0604030504040204" pitchFamily="34" charset="0"/>
                <a:cs typeface="Arial" panose="020B0604020202020204" pitchFamily="34" charset="0"/>
              </a:rPr>
              <a:t>ЭРҮҮЛ МЭНДИЙН</a:t>
            </a:r>
          </a:p>
          <a:p>
            <a:r>
              <a:rPr lang="mn-MN" sz="700" b="1" dirty="0">
                <a:solidFill>
                  <a:srgbClr val="002060"/>
                </a:solidFill>
                <a:latin typeface="Arial" panose="020B0604020202020204" pitchFamily="34" charset="0"/>
                <a:ea typeface="Tahoma" panose="020B0604030504040204" pitchFamily="34" charset="0"/>
                <a:cs typeface="Arial" panose="020B0604020202020204" pitchFamily="34" charset="0"/>
              </a:rPr>
              <a:t>ХӨГЖЛИЙН ТӨВ</a:t>
            </a:r>
          </a:p>
        </p:txBody>
      </p:sp>
      <p:cxnSp>
        <p:nvCxnSpPr>
          <p:cNvPr id="12" name="Straight Connector 11">
            <a:extLst>
              <a:ext uri="{FF2B5EF4-FFF2-40B4-BE49-F238E27FC236}">
                <a16:creationId xmlns:a16="http://schemas.microsoft.com/office/drawing/2014/main" id="{594BB54A-7592-B26E-70E6-C5A423FF601A}"/>
              </a:ext>
            </a:extLst>
          </p:cNvPr>
          <p:cNvCxnSpPr>
            <a:cxnSpLocks/>
          </p:cNvCxnSpPr>
          <p:nvPr/>
        </p:nvCxnSpPr>
        <p:spPr>
          <a:xfrm>
            <a:off x="0" y="6267771"/>
            <a:ext cx="12192000" cy="0"/>
          </a:xfrm>
          <a:prstGeom prst="line">
            <a:avLst/>
          </a:prstGeom>
          <a:ln w="12700">
            <a:solidFill>
              <a:srgbClr val="E2A54C"/>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784F4D2-C1D7-4DF4-9EA2-557042086DCA}"/>
              </a:ext>
            </a:extLst>
          </p:cNvPr>
          <p:cNvSpPr txBox="1"/>
          <p:nvPr/>
        </p:nvSpPr>
        <p:spPr>
          <a:xfrm>
            <a:off x="3427386" y="311300"/>
            <a:ext cx="9232102" cy="461665"/>
          </a:xfrm>
          <a:prstGeom prst="rect">
            <a:avLst/>
          </a:prstGeom>
          <a:noFill/>
        </p:spPr>
        <p:txBody>
          <a:bodyPr wrap="square" rtlCol="0">
            <a:spAutoFit/>
          </a:bodyPr>
          <a:lstStyle/>
          <a:p>
            <a:r>
              <a:rPr lang="mn-MN" sz="2400" dirty="0">
                <a:solidFill>
                  <a:srgbClr val="002060"/>
                </a:solidFill>
                <a:latin typeface="Arial" panose="020B0604020202020204" pitchFamily="34" charset="0"/>
                <a:cs typeface="Arial" panose="020B0604020202020204" pitchFamily="34" charset="0"/>
              </a:rPr>
              <a:t>БҮГД НАЙРАМДАХ ХЯТАД АРД УЛС</a:t>
            </a:r>
            <a:endParaRPr lang="en-US" sz="2400" dirty="0">
              <a:solidFill>
                <a:srgbClr val="002060"/>
              </a:solidFill>
              <a:latin typeface="Arial" panose="020B0604020202020204" pitchFamily="34" charset="0"/>
              <a:cs typeface="Arial" panose="020B0604020202020204" pitchFamily="34" charset="0"/>
            </a:endParaRPr>
          </a:p>
        </p:txBody>
      </p:sp>
      <p:grpSp>
        <p:nvGrpSpPr>
          <p:cNvPr id="11" name="Group 10">
            <a:extLst>
              <a:ext uri="{FF2B5EF4-FFF2-40B4-BE49-F238E27FC236}">
                <a16:creationId xmlns:a16="http://schemas.microsoft.com/office/drawing/2014/main" id="{425E6160-7945-46B3-B753-D3FF35388607}"/>
              </a:ext>
            </a:extLst>
          </p:cNvPr>
          <p:cNvGrpSpPr/>
          <p:nvPr/>
        </p:nvGrpSpPr>
        <p:grpSpPr>
          <a:xfrm>
            <a:off x="1088980" y="1046208"/>
            <a:ext cx="10782186" cy="3482750"/>
            <a:chOff x="313287" y="2725010"/>
            <a:chExt cx="11685982" cy="3050398"/>
          </a:xfrm>
        </p:grpSpPr>
        <p:sp>
          <p:nvSpPr>
            <p:cNvPr id="13" name="Left-Right Arrow 6">
              <a:extLst>
                <a:ext uri="{FF2B5EF4-FFF2-40B4-BE49-F238E27FC236}">
                  <a16:creationId xmlns:a16="http://schemas.microsoft.com/office/drawing/2014/main" id="{7A2D163B-7EDA-48B6-9F09-6665179A60C5}"/>
                </a:ext>
              </a:extLst>
            </p:cNvPr>
            <p:cNvSpPr/>
            <p:nvPr/>
          </p:nvSpPr>
          <p:spPr>
            <a:xfrm>
              <a:off x="313287" y="2735833"/>
              <a:ext cx="3852467" cy="665018"/>
            </a:xfrm>
            <a:prstGeom prst="leftRightArrow">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400" b="1" dirty="0">
                  <a:solidFill>
                    <a:sysClr val="windowText" lastClr="000000"/>
                  </a:solidFill>
                </a:rPr>
                <a:t>Төгсөлтийн өмнөх- </a:t>
              </a:r>
              <a:r>
                <a:rPr lang="en-US" sz="1400" b="1" dirty="0">
                  <a:solidFill>
                    <a:sysClr val="windowText" lastClr="000000"/>
                  </a:solidFill>
                </a:rPr>
                <a:t>5</a:t>
              </a:r>
              <a:r>
                <a:rPr lang="en-US" b="1" dirty="0">
                  <a:solidFill>
                    <a:sysClr val="windowText" lastClr="000000"/>
                  </a:solidFill>
                </a:rPr>
                <a:t> </a:t>
              </a:r>
              <a:r>
                <a:rPr lang="mn-MN" sz="1300" b="1" dirty="0">
                  <a:solidFill>
                    <a:sysClr val="windowText" lastClr="000000"/>
                  </a:solidFill>
                </a:rPr>
                <a:t>жил</a:t>
              </a:r>
              <a:endParaRPr lang="en-US" sz="1300" b="1" dirty="0">
                <a:solidFill>
                  <a:sysClr val="windowText" lastClr="000000"/>
                </a:solidFill>
              </a:endParaRPr>
            </a:p>
          </p:txBody>
        </p:sp>
        <p:sp>
          <p:nvSpPr>
            <p:cNvPr id="14" name="Left-Right Arrow 7">
              <a:extLst>
                <a:ext uri="{FF2B5EF4-FFF2-40B4-BE49-F238E27FC236}">
                  <a16:creationId xmlns:a16="http://schemas.microsoft.com/office/drawing/2014/main" id="{566FCBFC-912E-4BB5-8BD2-0B7D32040BCA}"/>
                </a:ext>
              </a:extLst>
            </p:cNvPr>
            <p:cNvSpPr/>
            <p:nvPr/>
          </p:nvSpPr>
          <p:spPr>
            <a:xfrm>
              <a:off x="4232155" y="2727616"/>
              <a:ext cx="1670906" cy="665018"/>
            </a:xfrm>
            <a:prstGeom prst="leftRightArrow">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400" b="1" dirty="0">
                  <a:solidFill>
                    <a:sysClr val="windowText" lastClr="000000"/>
                  </a:solidFill>
                </a:rPr>
                <a:t>3</a:t>
              </a:r>
              <a:r>
                <a:rPr lang="en-US" sz="1400" b="1" dirty="0">
                  <a:solidFill>
                    <a:sysClr val="windowText" lastClr="000000"/>
                  </a:solidFill>
                </a:rPr>
                <a:t> </a:t>
              </a:r>
              <a:r>
                <a:rPr lang="mn-MN" sz="1400" b="1" dirty="0">
                  <a:solidFill>
                    <a:sysClr val="windowText" lastClr="000000"/>
                  </a:solidFill>
                </a:rPr>
                <a:t>жил</a:t>
              </a:r>
              <a:endParaRPr lang="en-US" sz="1400" b="1" dirty="0">
                <a:solidFill>
                  <a:sysClr val="windowText" lastClr="000000"/>
                </a:solidFill>
              </a:endParaRPr>
            </a:p>
          </p:txBody>
        </p:sp>
        <p:sp>
          <p:nvSpPr>
            <p:cNvPr id="15" name="Left-Right Arrow 8">
              <a:extLst>
                <a:ext uri="{FF2B5EF4-FFF2-40B4-BE49-F238E27FC236}">
                  <a16:creationId xmlns:a16="http://schemas.microsoft.com/office/drawing/2014/main" id="{17AA1298-2DFA-4C88-B3C0-4BD06FC84F61}"/>
                </a:ext>
              </a:extLst>
            </p:cNvPr>
            <p:cNvSpPr/>
            <p:nvPr/>
          </p:nvSpPr>
          <p:spPr>
            <a:xfrm>
              <a:off x="5995475" y="2725010"/>
              <a:ext cx="2249526" cy="665018"/>
            </a:xfrm>
            <a:prstGeom prst="leftRightArrow">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300" b="1" dirty="0">
                  <a:solidFill>
                    <a:sysClr val="windowText" lastClr="000000"/>
                  </a:solidFill>
                </a:rPr>
                <a:t>3-5</a:t>
              </a:r>
              <a:r>
                <a:rPr lang="en-US" sz="1300" b="1" dirty="0">
                  <a:solidFill>
                    <a:sysClr val="windowText" lastClr="000000"/>
                  </a:solidFill>
                </a:rPr>
                <a:t> </a:t>
              </a:r>
              <a:r>
                <a:rPr lang="mn-MN" sz="1300" b="1" dirty="0">
                  <a:solidFill>
                    <a:sysClr val="windowText" lastClr="000000"/>
                  </a:solidFill>
                </a:rPr>
                <a:t>жил</a:t>
              </a:r>
              <a:endParaRPr lang="en-US" sz="1300" b="1" dirty="0">
                <a:solidFill>
                  <a:sysClr val="windowText" lastClr="000000"/>
                </a:solidFill>
              </a:endParaRPr>
            </a:p>
          </p:txBody>
        </p:sp>
        <p:sp>
          <p:nvSpPr>
            <p:cNvPr id="16" name="Left-Right Arrow 9">
              <a:extLst>
                <a:ext uri="{FF2B5EF4-FFF2-40B4-BE49-F238E27FC236}">
                  <a16:creationId xmlns:a16="http://schemas.microsoft.com/office/drawing/2014/main" id="{0387CA34-890A-4E31-95D5-732D943E1122}"/>
                </a:ext>
              </a:extLst>
            </p:cNvPr>
            <p:cNvSpPr/>
            <p:nvPr/>
          </p:nvSpPr>
          <p:spPr>
            <a:xfrm>
              <a:off x="8350045" y="2725010"/>
              <a:ext cx="2834209" cy="665018"/>
            </a:xfrm>
            <a:prstGeom prst="leftRightArrow">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400" b="1" dirty="0">
                  <a:solidFill>
                    <a:sysClr val="windowText" lastClr="000000"/>
                  </a:solidFill>
                </a:rPr>
                <a:t>Насан туршийн боловсрол</a:t>
              </a:r>
              <a:endParaRPr lang="en-US" sz="1400" b="1" dirty="0">
                <a:solidFill>
                  <a:sysClr val="windowText" lastClr="000000"/>
                </a:solidFill>
              </a:endParaRPr>
            </a:p>
          </p:txBody>
        </p:sp>
        <p:sp>
          <p:nvSpPr>
            <p:cNvPr id="17" name="Pentagon 21">
              <a:extLst>
                <a:ext uri="{FF2B5EF4-FFF2-40B4-BE49-F238E27FC236}">
                  <a16:creationId xmlns:a16="http://schemas.microsoft.com/office/drawing/2014/main" id="{F0D76111-2C95-410D-AD86-988851F346D5}"/>
                </a:ext>
              </a:extLst>
            </p:cNvPr>
            <p:cNvSpPr/>
            <p:nvPr/>
          </p:nvSpPr>
          <p:spPr>
            <a:xfrm>
              <a:off x="629120" y="3680703"/>
              <a:ext cx="11370149" cy="1512444"/>
            </a:xfrm>
            <a:prstGeom prst="homePlate">
              <a:avLst/>
            </a:prstGeom>
            <a:solidFill>
              <a:schemeClr val="accent6">
                <a:lumMod val="40000"/>
                <a:lumOff val="60000"/>
              </a:schemeClr>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A5AD1412-FD3E-4B1C-BA56-836788463592}"/>
                </a:ext>
              </a:extLst>
            </p:cNvPr>
            <p:cNvSpPr/>
            <p:nvPr/>
          </p:nvSpPr>
          <p:spPr>
            <a:xfrm>
              <a:off x="352302" y="3669274"/>
              <a:ext cx="3852467" cy="1534150"/>
            </a:xfrm>
            <a:prstGeom prst="rect">
              <a:avLst/>
            </a:prstGeom>
            <a:solidFill>
              <a:schemeClr val="tx2">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BEC37B6B-A5D7-4B49-889F-7E86AE45FB62}"/>
                </a:ext>
              </a:extLst>
            </p:cNvPr>
            <p:cNvSpPr/>
            <p:nvPr/>
          </p:nvSpPr>
          <p:spPr>
            <a:xfrm>
              <a:off x="4219149" y="3692104"/>
              <a:ext cx="1670906" cy="1489440"/>
            </a:xfrm>
            <a:prstGeom prst="rect">
              <a:avLst/>
            </a:prstGeom>
            <a:solidFill>
              <a:schemeClr val="accent1">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9FF116A7-0720-499F-BD8A-A40AC8D4D716}"/>
                </a:ext>
              </a:extLst>
            </p:cNvPr>
            <p:cNvSpPr/>
            <p:nvPr/>
          </p:nvSpPr>
          <p:spPr>
            <a:xfrm>
              <a:off x="5890055" y="3688236"/>
              <a:ext cx="2394963" cy="1497888"/>
            </a:xfrm>
            <a:prstGeom prst="rect">
              <a:avLst/>
            </a:prstGeom>
            <a:solidFill>
              <a:schemeClr val="accent4">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0DA6984D-4D99-4DBB-9810-96C8D6DB2364}"/>
                </a:ext>
              </a:extLst>
            </p:cNvPr>
            <p:cNvSpPr txBox="1"/>
            <p:nvPr/>
          </p:nvSpPr>
          <p:spPr>
            <a:xfrm>
              <a:off x="4259595" y="4029877"/>
              <a:ext cx="1527458" cy="943491"/>
            </a:xfrm>
            <a:prstGeom prst="rect">
              <a:avLst/>
            </a:prstGeom>
            <a:noFill/>
          </p:spPr>
          <p:txBody>
            <a:bodyPr wrap="square" rtlCol="0">
              <a:spAutoFit/>
            </a:bodyPr>
            <a:lstStyle/>
            <a:p>
              <a:pPr algn="ctr"/>
              <a:r>
                <a:rPr lang="mn-MN" sz="1600" dirty="0">
                  <a:latin typeface="Arial" panose="020B0604020202020204" pitchFamily="34" charset="0"/>
                  <a:cs typeface="Arial" panose="020B0604020202020204" pitchFamily="34" charset="0"/>
                </a:rPr>
                <a:t>Ерөнхий мэргэшил судлал</a:t>
              </a:r>
            </a:p>
            <a:p>
              <a:pPr algn="ctr"/>
              <a:r>
                <a:rPr lang="mn-MN" sz="1600" dirty="0">
                  <a:latin typeface="Arial" panose="020B0604020202020204" pitchFamily="34" charset="0"/>
                  <a:cs typeface="Arial" panose="020B0604020202020204" pitchFamily="34" charset="0"/>
                </a:rPr>
                <a:t>/</a:t>
              </a:r>
              <a:r>
                <a:rPr lang="en-US" sz="1600" dirty="0">
                  <a:latin typeface="Arial" panose="020B0604020202020204" pitchFamily="34" charset="0"/>
                  <a:cs typeface="Arial" panose="020B0604020202020204" pitchFamily="34" charset="0"/>
                </a:rPr>
                <a:t>GPR/</a:t>
              </a:r>
            </a:p>
          </p:txBody>
        </p:sp>
        <p:sp>
          <p:nvSpPr>
            <p:cNvPr id="22" name="TextBox 21">
              <a:extLst>
                <a:ext uri="{FF2B5EF4-FFF2-40B4-BE49-F238E27FC236}">
                  <a16:creationId xmlns:a16="http://schemas.microsoft.com/office/drawing/2014/main" id="{68B584A7-895E-478D-92CB-D131367F688F}"/>
                </a:ext>
              </a:extLst>
            </p:cNvPr>
            <p:cNvSpPr txBox="1"/>
            <p:nvPr/>
          </p:nvSpPr>
          <p:spPr>
            <a:xfrm>
              <a:off x="6217073" y="4063463"/>
              <a:ext cx="1648157" cy="584775"/>
            </a:xfrm>
            <a:prstGeom prst="rect">
              <a:avLst/>
            </a:prstGeom>
            <a:noFill/>
          </p:spPr>
          <p:txBody>
            <a:bodyPr wrap="square" rtlCol="0">
              <a:spAutoFit/>
            </a:bodyPr>
            <a:lstStyle/>
            <a:p>
              <a:pPr algn="ctr"/>
              <a:r>
                <a:rPr lang="mn-MN" sz="1600" dirty="0">
                  <a:latin typeface="Arial" panose="020B0604020202020204" pitchFamily="34" charset="0"/>
                  <a:cs typeface="Arial" panose="020B0604020202020204" pitchFamily="34" charset="0"/>
                </a:rPr>
                <a:t>Үндсэн мэргэшил</a:t>
              </a:r>
              <a:endParaRPr lang="en-US" sz="1600" dirty="0">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DE542643-98EB-4B58-93D1-49B6AFA47855}"/>
                </a:ext>
              </a:extLst>
            </p:cNvPr>
            <p:cNvSpPr txBox="1"/>
            <p:nvPr/>
          </p:nvSpPr>
          <p:spPr>
            <a:xfrm>
              <a:off x="8982277" y="4083627"/>
              <a:ext cx="1930095" cy="512180"/>
            </a:xfrm>
            <a:prstGeom prst="rect">
              <a:avLst/>
            </a:prstGeom>
            <a:noFill/>
          </p:spPr>
          <p:txBody>
            <a:bodyPr wrap="square" rtlCol="0">
              <a:spAutoFit/>
            </a:bodyPr>
            <a:lstStyle/>
            <a:p>
              <a:pPr algn="ctr"/>
              <a:r>
                <a:rPr lang="mn-MN" sz="1600" dirty="0">
                  <a:latin typeface="Arial" panose="020B0604020202020204" pitchFamily="34" charset="0"/>
                  <a:cs typeface="Arial" panose="020B0604020202020204" pitchFamily="34" charset="0"/>
                </a:rPr>
                <a:t>Тасралтгүй сургалт</a:t>
              </a:r>
              <a:endParaRPr lang="en-US" sz="1600" dirty="0">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097F4332-32B8-4BFE-BBA3-BE0F7731C15C}"/>
                </a:ext>
              </a:extLst>
            </p:cNvPr>
            <p:cNvSpPr txBox="1"/>
            <p:nvPr/>
          </p:nvSpPr>
          <p:spPr>
            <a:xfrm>
              <a:off x="1671427" y="4235499"/>
              <a:ext cx="1890909" cy="338554"/>
            </a:xfrm>
            <a:prstGeom prst="rect">
              <a:avLst/>
            </a:prstGeom>
            <a:noFill/>
          </p:spPr>
          <p:txBody>
            <a:bodyPr wrap="square" rtlCol="0">
              <a:spAutoFit/>
            </a:bodyPr>
            <a:lstStyle/>
            <a:p>
              <a:r>
                <a:rPr lang="mn-MN" sz="1600" dirty="0">
                  <a:latin typeface="Arial" panose="020B0604020202020204" pitchFamily="34" charset="0"/>
                  <a:cs typeface="Arial" panose="020B0604020202020204" pitchFamily="34" charset="0"/>
                </a:rPr>
                <a:t>Их эмч</a:t>
              </a:r>
              <a:endParaRPr lang="en-US" sz="1600" dirty="0">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16AB4AB4-876E-484F-9E79-70748AABDC7E}"/>
                </a:ext>
              </a:extLst>
            </p:cNvPr>
            <p:cNvSpPr txBox="1"/>
            <p:nvPr/>
          </p:nvSpPr>
          <p:spPr>
            <a:xfrm>
              <a:off x="4038997" y="5263227"/>
              <a:ext cx="1851058" cy="512181"/>
            </a:xfrm>
            <a:prstGeom prst="rect">
              <a:avLst/>
            </a:prstGeom>
            <a:noFill/>
          </p:spPr>
          <p:txBody>
            <a:bodyPr wrap="square" rtlCol="0">
              <a:spAutoFit/>
            </a:bodyPr>
            <a:lstStyle/>
            <a:p>
              <a:pPr algn="ctr"/>
              <a:r>
                <a:rPr lang="mn-MN" sz="1600" dirty="0">
                  <a:latin typeface="Arial" panose="020B0604020202020204" pitchFamily="34" charset="0"/>
                  <a:cs typeface="Arial" panose="020B0604020202020204" pitchFamily="34" charset="0"/>
                </a:rPr>
                <a:t>Төгсөлтийн </a:t>
              </a:r>
            </a:p>
            <a:p>
              <a:pPr algn="ctr"/>
              <a:r>
                <a:rPr lang="mn-MN" sz="1600" dirty="0">
                  <a:latin typeface="Arial" panose="020B0604020202020204" pitchFamily="34" charset="0"/>
                  <a:cs typeface="Arial" panose="020B0604020202020204" pitchFamily="34" charset="0"/>
                </a:rPr>
                <a:t>шалгалт</a:t>
              </a:r>
              <a:endParaRPr lang="en-US" sz="1600" dirty="0">
                <a:latin typeface="Arial" panose="020B0604020202020204" pitchFamily="34" charset="0"/>
                <a:cs typeface="Arial" panose="020B0604020202020204" pitchFamily="34" charset="0"/>
              </a:endParaRPr>
            </a:p>
          </p:txBody>
        </p:sp>
        <p:sp>
          <p:nvSpPr>
            <p:cNvPr id="27" name="Up Arrow 70">
              <a:extLst>
                <a:ext uri="{FF2B5EF4-FFF2-40B4-BE49-F238E27FC236}">
                  <a16:creationId xmlns:a16="http://schemas.microsoft.com/office/drawing/2014/main" id="{0D80687C-D386-4842-A909-25F6F6638DC8}"/>
                </a:ext>
              </a:extLst>
            </p:cNvPr>
            <p:cNvSpPr/>
            <p:nvPr/>
          </p:nvSpPr>
          <p:spPr>
            <a:xfrm>
              <a:off x="5823370" y="5279772"/>
              <a:ext cx="185395" cy="34214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D7B83877-80B7-4747-9B1A-D41D85FF15F8}"/>
              </a:ext>
            </a:extLst>
          </p:cNvPr>
          <p:cNvSpPr txBox="1"/>
          <p:nvPr/>
        </p:nvSpPr>
        <p:spPr>
          <a:xfrm>
            <a:off x="1088980" y="5540738"/>
            <a:ext cx="10422996" cy="646331"/>
          </a:xfrm>
          <a:prstGeom prst="rect">
            <a:avLst/>
          </a:prstGeom>
          <a:noFill/>
        </p:spPr>
        <p:txBody>
          <a:bodyPr wrap="square">
            <a:spAutoFit/>
          </a:bodyPr>
          <a:lstStyle/>
          <a:p>
            <a:pPr algn="just"/>
            <a:r>
              <a:rPr lang="mn-MN" b="1" dirty="0">
                <a:solidFill>
                  <a:srgbClr val="FF0000"/>
                </a:solidFill>
                <a:latin typeface="Arial" panose="020B0604020202020204" pitchFamily="34" charset="0"/>
                <a:cs typeface="Arial" panose="020B0604020202020204" pitchFamily="34" charset="0"/>
              </a:rPr>
              <a:t>МУ-д үндсэн мэргэшлээр сургадаггүй чиглэлүүд:  </a:t>
            </a:r>
            <a:r>
              <a:rPr lang="mn-MN" dirty="0">
                <a:latin typeface="Arial" panose="020B0604020202020204" pitchFamily="34" charset="0"/>
                <a:cs typeface="Arial" panose="020B0604020202020204" pitchFamily="34" charset="0"/>
              </a:rPr>
              <a:t>Анагаах ухааны эрх зүй, ахмад настны өвчин, эрүүл мэндийн бодлого менежмент, эпидемиологи</a:t>
            </a:r>
            <a:endParaRPr lang="en-US" dirty="0">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E8BC8EDD-0E0A-4864-84F5-BA2235FA2FDF}"/>
              </a:ext>
            </a:extLst>
          </p:cNvPr>
          <p:cNvSpPr txBox="1"/>
          <p:nvPr/>
        </p:nvSpPr>
        <p:spPr>
          <a:xfrm>
            <a:off x="1073793" y="4593195"/>
            <a:ext cx="10797373" cy="830997"/>
          </a:xfrm>
          <a:prstGeom prst="rect">
            <a:avLst/>
          </a:prstGeom>
          <a:noFill/>
        </p:spPr>
        <p:txBody>
          <a:bodyPr wrap="square">
            <a:spAutoFit/>
          </a:bodyPr>
          <a:lstStyle/>
          <a:p>
            <a:pPr algn="just"/>
            <a:r>
              <a:rPr lang="mn-MN" sz="1600" dirty="0">
                <a:latin typeface="Arial" panose="020B0604020202020204" pitchFamily="34" charset="0"/>
                <a:cs typeface="Arial" panose="020B0604020202020204" pitchFamily="34" charset="0"/>
              </a:rPr>
              <a:t>Анагаах ухааны суурь боловсрол, Төгсөлтийн дараах боловсрол, Тасралтгүй боловсрол гэсэн 3 үе шаттай. 8 жилийн сургалт явуулдаг ба  анагаах ухааны бакалаврын 5 жилийн боловсрол (бакалаврын зэрэгт хүргэх), 3 жилийн стандарт резидентурын сургалт (</a:t>
            </a:r>
            <a:r>
              <a:rPr lang="en-US" sz="1600" dirty="0">
                <a:latin typeface="Arial" panose="020B0604020202020204" pitchFamily="34" charset="0"/>
                <a:cs typeface="Arial" panose="020B0604020202020204" pitchFamily="34" charset="0"/>
              </a:rPr>
              <a:t>SRT)(</a:t>
            </a:r>
            <a:r>
              <a:rPr lang="mn-MN" sz="1600" dirty="0">
                <a:latin typeface="Arial" panose="020B0604020202020204" pitchFamily="34" charset="0"/>
                <a:cs typeface="Arial" panose="020B0604020202020204" pitchFamily="34" charset="0"/>
              </a:rPr>
              <a:t>Резидэнтийн сургалтандаа Мастер хамт сурах боломжтой).</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47269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2C39282-40C9-0298-751A-AA9FB9FE7A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685" y="232845"/>
            <a:ext cx="512628" cy="585860"/>
          </a:xfrm>
          <a:prstGeom prst="rect">
            <a:avLst/>
          </a:prstGeom>
        </p:spPr>
      </p:pic>
      <p:sp>
        <p:nvSpPr>
          <p:cNvPr id="2" name="TextBox 1">
            <a:extLst>
              <a:ext uri="{FF2B5EF4-FFF2-40B4-BE49-F238E27FC236}">
                <a16:creationId xmlns:a16="http://schemas.microsoft.com/office/drawing/2014/main" id="{3C560940-EA1B-2C51-3C7F-7134671F4C31}"/>
              </a:ext>
            </a:extLst>
          </p:cNvPr>
          <p:cNvSpPr txBox="1"/>
          <p:nvPr/>
        </p:nvSpPr>
        <p:spPr>
          <a:xfrm rot="5400000">
            <a:off x="-1781701" y="3922773"/>
            <a:ext cx="4851401" cy="646331"/>
          </a:xfrm>
          <a:prstGeom prst="rect">
            <a:avLst/>
          </a:prstGeom>
          <a:noFill/>
        </p:spPr>
        <p:txBody>
          <a:bodyPr wrap="square">
            <a:spAutoFit/>
          </a:bodyPr>
          <a:lstStyle/>
          <a:p>
            <a:r>
              <a:rPr lang="mn-Mong-CN" sz="3600" b="1" dirty="0">
                <a:solidFill>
                  <a:srgbClr val="002060"/>
                </a:solidFill>
                <a:latin typeface="Arial" panose="020B0604020202020204" pitchFamily="34" charset="0"/>
              </a:rPr>
              <a:t>ᠡᠷᠡᢉᠦᠯ ᠮᠡᠨᠳᠦ ᠎ᠶᠢᠨ ᠬᠥ᠍᠍᠍᠍᠍᠍᠍᠍᠋᠋᠍᠍ᠭ᠍ᠵᠢᠯ ᠦᠨ ᠲᠥᠪ </a:t>
            </a:r>
            <a:endParaRPr lang="en-US" sz="3600" b="1" dirty="0">
              <a:solidFill>
                <a:srgbClr val="002060"/>
              </a:solidFill>
              <a:latin typeface="Arial" panose="020B0604020202020204" pitchFamily="34" charset="0"/>
              <a:cs typeface="Arial" panose="020B0604020202020204" pitchFamily="34" charset="0"/>
            </a:endParaRPr>
          </a:p>
        </p:txBody>
      </p:sp>
      <p:cxnSp>
        <p:nvCxnSpPr>
          <p:cNvPr id="7" name="Straight Connector 6">
            <a:extLst>
              <a:ext uri="{FF2B5EF4-FFF2-40B4-BE49-F238E27FC236}">
                <a16:creationId xmlns:a16="http://schemas.microsoft.com/office/drawing/2014/main" id="{78D62FF2-EF4D-B214-E4EB-AF4B4483340F}"/>
              </a:ext>
            </a:extLst>
          </p:cNvPr>
          <p:cNvCxnSpPr>
            <a:cxnSpLocks/>
          </p:cNvCxnSpPr>
          <p:nvPr/>
        </p:nvCxnSpPr>
        <p:spPr>
          <a:xfrm>
            <a:off x="478905" y="922742"/>
            <a:ext cx="11206276" cy="0"/>
          </a:xfrm>
          <a:prstGeom prst="line">
            <a:avLst/>
          </a:prstGeom>
          <a:ln w="6350">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21DCEEB4-710D-26D2-B1F9-218A113E15D5}"/>
              </a:ext>
            </a:extLst>
          </p:cNvPr>
          <p:cNvSpPr txBox="1"/>
          <p:nvPr/>
        </p:nvSpPr>
        <p:spPr>
          <a:xfrm>
            <a:off x="887808" y="568552"/>
            <a:ext cx="1368895" cy="307777"/>
          </a:xfrm>
          <a:prstGeom prst="rect">
            <a:avLst/>
          </a:prstGeom>
          <a:noFill/>
        </p:spPr>
        <p:txBody>
          <a:bodyPr wrap="square" rtlCol="0">
            <a:spAutoFit/>
          </a:bodyPr>
          <a:lstStyle/>
          <a:p>
            <a:r>
              <a:rPr lang="mn-MN" sz="700" b="1" dirty="0">
                <a:solidFill>
                  <a:srgbClr val="002060"/>
                </a:solidFill>
                <a:latin typeface="Arial" panose="020B0604020202020204" pitchFamily="34" charset="0"/>
                <a:ea typeface="Tahoma" panose="020B0604030504040204" pitchFamily="34" charset="0"/>
                <a:cs typeface="Arial" panose="020B0604020202020204" pitchFamily="34" charset="0"/>
              </a:rPr>
              <a:t>ЭРҮҮЛ МЭНДИЙН</a:t>
            </a:r>
          </a:p>
          <a:p>
            <a:r>
              <a:rPr lang="mn-MN" sz="700" b="1" dirty="0">
                <a:solidFill>
                  <a:srgbClr val="002060"/>
                </a:solidFill>
                <a:latin typeface="Arial" panose="020B0604020202020204" pitchFamily="34" charset="0"/>
                <a:ea typeface="Tahoma" panose="020B0604030504040204" pitchFamily="34" charset="0"/>
                <a:cs typeface="Arial" panose="020B0604020202020204" pitchFamily="34" charset="0"/>
              </a:rPr>
              <a:t>ХӨГЖЛИЙН ТӨВ</a:t>
            </a:r>
          </a:p>
        </p:txBody>
      </p:sp>
      <p:cxnSp>
        <p:nvCxnSpPr>
          <p:cNvPr id="12" name="Straight Connector 11">
            <a:extLst>
              <a:ext uri="{FF2B5EF4-FFF2-40B4-BE49-F238E27FC236}">
                <a16:creationId xmlns:a16="http://schemas.microsoft.com/office/drawing/2014/main" id="{594BB54A-7592-B26E-70E6-C5A423FF601A}"/>
              </a:ext>
            </a:extLst>
          </p:cNvPr>
          <p:cNvCxnSpPr>
            <a:cxnSpLocks/>
          </p:cNvCxnSpPr>
          <p:nvPr/>
        </p:nvCxnSpPr>
        <p:spPr>
          <a:xfrm>
            <a:off x="0" y="6267771"/>
            <a:ext cx="12192000" cy="0"/>
          </a:xfrm>
          <a:prstGeom prst="line">
            <a:avLst/>
          </a:prstGeom>
          <a:ln w="12700">
            <a:solidFill>
              <a:srgbClr val="E2A54C"/>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784F4D2-C1D7-4DF4-9EA2-557042086DCA}"/>
              </a:ext>
            </a:extLst>
          </p:cNvPr>
          <p:cNvSpPr txBox="1"/>
          <p:nvPr/>
        </p:nvSpPr>
        <p:spPr>
          <a:xfrm>
            <a:off x="1663246" y="409058"/>
            <a:ext cx="9232102" cy="461665"/>
          </a:xfrm>
          <a:prstGeom prst="rect">
            <a:avLst/>
          </a:prstGeom>
          <a:noFill/>
        </p:spPr>
        <p:txBody>
          <a:bodyPr wrap="square" rtlCol="0">
            <a:spAutoFit/>
          </a:bodyPr>
          <a:lstStyle/>
          <a:p>
            <a:pPr algn="ctr"/>
            <a:r>
              <a:rPr lang="mn-MN" sz="2400" dirty="0">
                <a:solidFill>
                  <a:srgbClr val="002060"/>
                </a:solidFill>
                <a:latin typeface="Arial" panose="020B0604020202020204" pitchFamily="34" charset="0"/>
                <a:cs typeface="Arial" panose="020B0604020202020204" pitchFamily="34" charset="0"/>
              </a:rPr>
              <a:t>ОРОСЫН ХОЛБООНЫ УЛС</a:t>
            </a:r>
            <a:endParaRPr lang="en-US" sz="2400" dirty="0">
              <a:solidFill>
                <a:srgbClr val="002060"/>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0041FDD-57BE-4DA5-8BF3-9B003DB63261}"/>
              </a:ext>
            </a:extLst>
          </p:cNvPr>
          <p:cNvSpPr txBox="1"/>
          <p:nvPr/>
        </p:nvSpPr>
        <p:spPr>
          <a:xfrm>
            <a:off x="1262185" y="4929401"/>
            <a:ext cx="10422996" cy="1200329"/>
          </a:xfrm>
          <a:prstGeom prst="rect">
            <a:avLst/>
          </a:prstGeom>
          <a:noFill/>
        </p:spPr>
        <p:txBody>
          <a:bodyPr wrap="square">
            <a:spAutoFit/>
          </a:bodyPr>
          <a:lstStyle/>
          <a:p>
            <a:pPr algn="just"/>
            <a:r>
              <a:rPr lang="mn-MN" b="1" dirty="0">
                <a:solidFill>
                  <a:srgbClr val="FF0000"/>
                </a:solidFill>
                <a:latin typeface="Arial" panose="020B0604020202020204" pitchFamily="34" charset="0"/>
                <a:cs typeface="Arial" panose="020B0604020202020204" pitchFamily="34" charset="0"/>
              </a:rPr>
              <a:t>МУ-д үндсэн мэргэшлээр сургадаггүй чиглэлүүд: </a:t>
            </a:r>
            <a:r>
              <a:rPr lang="mn-MN" dirty="0">
                <a:latin typeface="Arial" panose="020B0604020202020204" pitchFamily="34" charset="0"/>
                <a:cs typeface="Arial" panose="020B0604020202020204" pitchFamily="34" charset="0"/>
              </a:rPr>
              <a:t>цус судлал, зүрх судлал, зүрх судасны мэс засал, хоол боловсруулах судлал, бөөр судлал, нярай судлал, рефлекслоги, эрүүл мэндийн зохион байгуулалт, физик эмчилгээ-спортын анагаах ухаан, хүүхдийн /зүрх, мэс засал, хавдар, урологи-андрологи, дотоод шүүрэл, шүд/</a:t>
            </a:r>
            <a:endParaRPr lang="en-US" dirty="0">
              <a:latin typeface="Arial" panose="020B0604020202020204" pitchFamily="34" charset="0"/>
              <a:cs typeface="Arial" panose="020B0604020202020204" pitchFamily="34" charset="0"/>
            </a:endParaRPr>
          </a:p>
        </p:txBody>
      </p:sp>
      <p:sp>
        <p:nvSpPr>
          <p:cNvPr id="13" name="Rounded Rectangle 10">
            <a:extLst>
              <a:ext uri="{FF2B5EF4-FFF2-40B4-BE49-F238E27FC236}">
                <a16:creationId xmlns:a16="http://schemas.microsoft.com/office/drawing/2014/main" id="{E461B42D-8015-4E83-8765-06269C6AF98B}"/>
              </a:ext>
            </a:extLst>
          </p:cNvPr>
          <p:cNvSpPr/>
          <p:nvPr/>
        </p:nvSpPr>
        <p:spPr>
          <a:xfrm>
            <a:off x="1663246" y="1326610"/>
            <a:ext cx="2441195" cy="1364311"/>
          </a:xfrm>
          <a:prstGeom prst="roundRect">
            <a:avLst/>
          </a:prstGeom>
          <a:solidFill>
            <a:srgbClr val="FFDAF8"/>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2000" dirty="0">
                <a:solidFill>
                  <a:schemeClr val="tx1"/>
                </a:solidFill>
                <a:latin typeface="Arial" panose="020B0604020202020204" pitchFamily="34" charset="0"/>
                <a:cs typeface="Arial" panose="020B0604020202020204" pitchFamily="34" charset="0"/>
              </a:rPr>
              <a:t>Төгсөлтийн өмнөх сургалт </a:t>
            </a:r>
            <a:r>
              <a:rPr lang="en-US" sz="2000" dirty="0">
                <a:solidFill>
                  <a:schemeClr val="tx1"/>
                </a:solidFill>
                <a:latin typeface="Arial" panose="020B0604020202020204" pitchFamily="34" charset="0"/>
                <a:cs typeface="Arial" panose="020B0604020202020204" pitchFamily="34" charset="0"/>
              </a:rPr>
              <a:t>(</a:t>
            </a:r>
            <a:r>
              <a:rPr lang="mn-MN" sz="2000" dirty="0">
                <a:solidFill>
                  <a:schemeClr val="tx1"/>
                </a:solidFill>
                <a:latin typeface="Arial" panose="020B0604020202020204" pitchFamily="34" charset="0"/>
                <a:cs typeface="Arial" panose="020B0604020202020204" pitchFamily="34" charset="0"/>
              </a:rPr>
              <a:t>Баклавр</a:t>
            </a:r>
            <a:r>
              <a:rPr lang="en-US" sz="2000" dirty="0">
                <a:solidFill>
                  <a:schemeClr val="tx1"/>
                </a:solidFill>
                <a:latin typeface="Arial" panose="020B0604020202020204" pitchFamily="34" charset="0"/>
                <a:cs typeface="Arial" panose="020B0604020202020204" pitchFamily="34" charset="0"/>
              </a:rPr>
              <a:t>)</a:t>
            </a:r>
            <a:endParaRPr lang="mn-MN" sz="2000" dirty="0">
              <a:solidFill>
                <a:schemeClr val="tx1"/>
              </a:solidFill>
              <a:latin typeface="Arial" panose="020B0604020202020204" pitchFamily="34" charset="0"/>
              <a:cs typeface="Arial" panose="020B0604020202020204" pitchFamily="34" charset="0"/>
            </a:endParaRPr>
          </a:p>
          <a:p>
            <a:pPr algn="ctr"/>
            <a:r>
              <a:rPr lang="mn-MN" sz="2000" dirty="0">
                <a:solidFill>
                  <a:schemeClr val="tx1"/>
                </a:solidFill>
                <a:latin typeface="Arial" panose="020B0604020202020204" pitchFamily="34" charset="0"/>
                <a:cs typeface="Arial" panose="020B0604020202020204" pitchFamily="34" charset="0"/>
              </a:rPr>
              <a:t>4-6 жил</a:t>
            </a:r>
            <a:endParaRPr lang="en-US" sz="2000" dirty="0">
              <a:solidFill>
                <a:schemeClr val="tx1"/>
              </a:solidFill>
              <a:latin typeface="Arial" panose="020B0604020202020204" pitchFamily="34" charset="0"/>
              <a:cs typeface="Arial" panose="020B0604020202020204" pitchFamily="34" charset="0"/>
            </a:endParaRPr>
          </a:p>
        </p:txBody>
      </p:sp>
      <p:sp>
        <p:nvSpPr>
          <p:cNvPr id="14" name="Rounded Rectangle 10">
            <a:extLst>
              <a:ext uri="{FF2B5EF4-FFF2-40B4-BE49-F238E27FC236}">
                <a16:creationId xmlns:a16="http://schemas.microsoft.com/office/drawing/2014/main" id="{372C29A5-D77F-4FB6-81FD-050194C77F3C}"/>
              </a:ext>
            </a:extLst>
          </p:cNvPr>
          <p:cNvSpPr/>
          <p:nvPr/>
        </p:nvSpPr>
        <p:spPr>
          <a:xfrm>
            <a:off x="1572255" y="3097330"/>
            <a:ext cx="2633795" cy="1364311"/>
          </a:xfrm>
          <a:prstGeom prst="roundRect">
            <a:avLst/>
          </a:prstGeom>
          <a:solidFill>
            <a:schemeClr val="accent2">
              <a:lumMod val="40000"/>
              <a:lumOff val="6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2000" dirty="0">
                <a:solidFill>
                  <a:schemeClr val="tx1"/>
                </a:solidFill>
                <a:latin typeface="Arial" panose="020B0604020202020204" pitchFamily="34" charset="0"/>
                <a:cs typeface="Arial" panose="020B0604020202020204" pitchFamily="34" charset="0"/>
              </a:rPr>
              <a:t>Резидентийн сургалт</a:t>
            </a:r>
          </a:p>
          <a:p>
            <a:pPr algn="ctr"/>
            <a:r>
              <a:rPr lang="mn-MN" sz="2000" dirty="0">
                <a:solidFill>
                  <a:schemeClr val="tx1"/>
                </a:solidFill>
                <a:latin typeface="Arial" panose="020B0604020202020204" pitchFamily="34" charset="0"/>
                <a:cs typeface="Arial" panose="020B0604020202020204" pitchFamily="34" charset="0"/>
              </a:rPr>
              <a:t>2-5</a:t>
            </a:r>
            <a:r>
              <a:rPr lang="en-US" sz="2000" dirty="0">
                <a:solidFill>
                  <a:schemeClr val="tx1"/>
                </a:solidFill>
                <a:latin typeface="Arial" panose="020B0604020202020204" pitchFamily="34" charset="0"/>
                <a:cs typeface="Arial" panose="020B0604020202020204" pitchFamily="34" charset="0"/>
              </a:rPr>
              <a:t> </a:t>
            </a:r>
            <a:r>
              <a:rPr lang="mn-MN" sz="2000" dirty="0">
                <a:solidFill>
                  <a:schemeClr val="tx1"/>
                </a:solidFill>
                <a:latin typeface="Arial" panose="020B0604020202020204" pitchFamily="34" charset="0"/>
                <a:cs typeface="Arial" panose="020B0604020202020204" pitchFamily="34" charset="0"/>
              </a:rPr>
              <a:t>жил </a:t>
            </a:r>
            <a:endParaRPr lang="en-US" sz="2000" dirty="0">
              <a:solidFill>
                <a:schemeClr val="tx1"/>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4BD23603-773F-485A-93F3-DA1614CB1881}"/>
              </a:ext>
            </a:extLst>
          </p:cNvPr>
          <p:cNvSpPr txBox="1"/>
          <p:nvPr/>
        </p:nvSpPr>
        <p:spPr>
          <a:xfrm>
            <a:off x="4507646" y="1283874"/>
            <a:ext cx="7159830" cy="3139321"/>
          </a:xfrm>
          <a:prstGeom prst="rect">
            <a:avLst/>
          </a:prstGeom>
          <a:noFill/>
        </p:spPr>
        <p:txBody>
          <a:bodyPr wrap="square">
            <a:spAutoFit/>
          </a:bodyPr>
          <a:lstStyle/>
          <a:p>
            <a:pPr algn="just"/>
            <a:r>
              <a:rPr lang="en-US" b="1" i="1" dirty="0" err="1">
                <a:latin typeface="Arial" panose="020B0604020202020204" pitchFamily="34" charset="0"/>
                <a:cs typeface="Arial" panose="020B0604020202020204" pitchFamily="34" charset="0"/>
              </a:rPr>
              <a:t>Сургалтын</a:t>
            </a:r>
            <a:r>
              <a:rPr lang="en-US" b="1" i="1" dirty="0">
                <a:latin typeface="Arial" panose="020B0604020202020204" pitchFamily="34" charset="0"/>
                <a:cs typeface="Arial" panose="020B0604020202020204" pitchFamily="34" charset="0"/>
              </a:rPr>
              <a:t> </a:t>
            </a:r>
            <a:r>
              <a:rPr lang="en-US" b="1" i="1" dirty="0" err="1">
                <a:latin typeface="Arial" panose="020B0604020202020204" pitchFamily="34" charset="0"/>
                <a:cs typeface="Arial" panose="020B0604020202020204" pitchFamily="34" charset="0"/>
              </a:rPr>
              <a:t>хэлбэр</a:t>
            </a:r>
            <a:r>
              <a:rPr lang="en-US" b="1" i="1" dirty="0">
                <a:latin typeface="Arial" panose="020B0604020202020204" pitchFamily="34" charset="0"/>
                <a:cs typeface="Arial" panose="020B0604020202020204" pitchFamily="34" charset="0"/>
              </a:rPr>
              <a:t>:</a:t>
            </a:r>
            <a:r>
              <a:rPr lang="mn-MN" b="1" i="1" dirty="0">
                <a:latin typeface="Arial" panose="020B0604020202020204" pitchFamily="34" charset="0"/>
                <a:cs typeface="Arial" panose="020B0604020202020204" pitchFamily="34" charset="0"/>
              </a:rPr>
              <a:t> </a:t>
            </a:r>
          </a:p>
          <a:p>
            <a:pPr marL="285750" indent="-285750" algn="just">
              <a:buFont typeface="Arial" panose="020B0604020202020204" pitchFamily="34" charset="0"/>
              <a:buChar char="•"/>
            </a:pPr>
            <a:r>
              <a:rPr lang="en-US" dirty="0" err="1">
                <a:latin typeface="Arial" panose="020B0604020202020204" pitchFamily="34" charset="0"/>
                <a:cs typeface="Arial" panose="020B0604020202020204" pitchFamily="34" charset="0"/>
              </a:rPr>
              <a:t>Сургалтын</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практик</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хэсэг</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нь</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эмнэлэг</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клиник</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төрөлжсөн</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эмнэлгийн</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төв</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зэрэг</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эмнэлзүйн</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газруудад</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явагд</a:t>
            </a:r>
            <a:r>
              <a:rPr lang="mn-MN" dirty="0">
                <a:latin typeface="Arial" panose="020B0604020202020204" pitchFamily="34" charset="0"/>
                <a:cs typeface="Arial" panose="020B0604020202020204" pitchFamily="34" charset="0"/>
              </a:rPr>
              <a:t>ана.</a:t>
            </a:r>
          </a:p>
          <a:p>
            <a:pPr algn="just"/>
            <a:endParaRPr lang="mn-MN" b="1" i="1" dirty="0">
              <a:latin typeface="Arial" panose="020B0604020202020204" pitchFamily="34" charset="0"/>
              <a:cs typeface="Arial" panose="020B0604020202020204" pitchFamily="34" charset="0"/>
            </a:endParaRPr>
          </a:p>
          <a:p>
            <a:pPr algn="just"/>
            <a:r>
              <a:rPr lang="mn-MN" b="1" i="1" dirty="0">
                <a:latin typeface="Arial" panose="020B0604020202020204" pitchFamily="34" charset="0"/>
                <a:cs typeface="Arial" panose="020B0604020202020204" pitchFamily="34" charset="0"/>
              </a:rPr>
              <a:t>Элсэлт: </a:t>
            </a:r>
            <a:r>
              <a:rPr lang="mn-MN" dirty="0">
                <a:latin typeface="Arial" panose="020B0604020202020204" pitchFamily="34" charset="0"/>
                <a:cs typeface="Arial" panose="020B0604020202020204" pitchFamily="34" charset="0"/>
              </a:rPr>
              <a:t>шалгалтын дүн, хувь хүний ​​амжилтын оноог харгалзан үзэж жагсаадаг бөгөөд хэрэв тухайн жилийн квотод багтаж чадвал элсэх боломжтой.</a:t>
            </a:r>
          </a:p>
          <a:p>
            <a:pPr algn="just"/>
            <a:endParaRPr lang="mn-MN" b="1" i="1" dirty="0">
              <a:latin typeface="Arial" panose="020B0604020202020204" pitchFamily="34" charset="0"/>
              <a:cs typeface="Arial" panose="020B0604020202020204" pitchFamily="34" charset="0"/>
            </a:endParaRPr>
          </a:p>
          <a:p>
            <a:pPr algn="just"/>
            <a:r>
              <a:rPr lang="mn-MN" b="1" i="1" dirty="0">
                <a:latin typeface="Arial" panose="020B0604020202020204" pitchFamily="34" charset="0"/>
                <a:cs typeface="Arial" panose="020B0604020202020204" pitchFamily="34" charset="0"/>
              </a:rPr>
              <a:t>Төгсөлт:</a:t>
            </a:r>
            <a:r>
              <a:rPr lang="mn-MN" dirty="0">
                <a:latin typeface="Arial" panose="020B0604020202020204" pitchFamily="34" charset="0"/>
                <a:cs typeface="Arial" panose="020B0604020202020204" pitchFamily="34" charset="0"/>
              </a:rPr>
              <a:t> Улсын шалгалтанд тэнцсэний дараа эмчлэх эрхийн гэрчилгээ авч, тухайн чиглэлээр бүрэн цагаар ажиллах боломжтой болдог. </a:t>
            </a:r>
          </a:p>
        </p:txBody>
      </p:sp>
    </p:spTree>
    <p:extLst>
      <p:ext uri="{BB962C8B-B14F-4D97-AF65-F5344CB8AC3E}">
        <p14:creationId xmlns:p14="http://schemas.microsoft.com/office/powerpoint/2010/main" val="33098912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2C39282-40C9-0298-751A-AA9FB9FE7A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685" y="232845"/>
            <a:ext cx="512628" cy="585860"/>
          </a:xfrm>
          <a:prstGeom prst="rect">
            <a:avLst/>
          </a:prstGeom>
        </p:spPr>
      </p:pic>
      <p:sp>
        <p:nvSpPr>
          <p:cNvPr id="2" name="TextBox 1">
            <a:extLst>
              <a:ext uri="{FF2B5EF4-FFF2-40B4-BE49-F238E27FC236}">
                <a16:creationId xmlns:a16="http://schemas.microsoft.com/office/drawing/2014/main" id="{3C560940-EA1B-2C51-3C7F-7134671F4C31}"/>
              </a:ext>
            </a:extLst>
          </p:cNvPr>
          <p:cNvSpPr txBox="1"/>
          <p:nvPr/>
        </p:nvSpPr>
        <p:spPr>
          <a:xfrm rot="5400000">
            <a:off x="-1781701" y="3922773"/>
            <a:ext cx="4851401" cy="646331"/>
          </a:xfrm>
          <a:prstGeom prst="rect">
            <a:avLst/>
          </a:prstGeom>
          <a:noFill/>
        </p:spPr>
        <p:txBody>
          <a:bodyPr wrap="square">
            <a:spAutoFit/>
          </a:bodyPr>
          <a:lstStyle/>
          <a:p>
            <a:r>
              <a:rPr lang="mn-Mong-CN" sz="3600" b="1" dirty="0">
                <a:solidFill>
                  <a:srgbClr val="002060"/>
                </a:solidFill>
                <a:latin typeface="Arial" panose="020B0604020202020204" pitchFamily="34" charset="0"/>
              </a:rPr>
              <a:t>ᠡᠷᠡᢉᠦᠯ ᠮᠡᠨᠳᠦ ᠎ᠶᠢᠨ ᠬᠥ᠍᠍᠍᠍᠍᠍᠍᠍᠋᠋᠍᠍ᠭ᠍ᠵᠢᠯ ᠦᠨ ᠲᠥᠪ </a:t>
            </a:r>
            <a:endParaRPr lang="en-US" sz="3600" b="1" dirty="0">
              <a:solidFill>
                <a:srgbClr val="002060"/>
              </a:solidFill>
              <a:latin typeface="Arial" panose="020B0604020202020204" pitchFamily="34" charset="0"/>
              <a:cs typeface="Arial" panose="020B0604020202020204" pitchFamily="34" charset="0"/>
            </a:endParaRPr>
          </a:p>
        </p:txBody>
      </p:sp>
      <p:cxnSp>
        <p:nvCxnSpPr>
          <p:cNvPr id="7" name="Straight Connector 6">
            <a:extLst>
              <a:ext uri="{FF2B5EF4-FFF2-40B4-BE49-F238E27FC236}">
                <a16:creationId xmlns:a16="http://schemas.microsoft.com/office/drawing/2014/main" id="{78D62FF2-EF4D-B214-E4EB-AF4B4483340F}"/>
              </a:ext>
            </a:extLst>
          </p:cNvPr>
          <p:cNvCxnSpPr>
            <a:cxnSpLocks/>
          </p:cNvCxnSpPr>
          <p:nvPr/>
        </p:nvCxnSpPr>
        <p:spPr>
          <a:xfrm>
            <a:off x="478905" y="922742"/>
            <a:ext cx="11206276" cy="0"/>
          </a:xfrm>
          <a:prstGeom prst="line">
            <a:avLst/>
          </a:prstGeom>
          <a:ln w="6350">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21DCEEB4-710D-26D2-B1F9-218A113E15D5}"/>
              </a:ext>
            </a:extLst>
          </p:cNvPr>
          <p:cNvSpPr txBox="1"/>
          <p:nvPr/>
        </p:nvSpPr>
        <p:spPr>
          <a:xfrm>
            <a:off x="887808" y="568552"/>
            <a:ext cx="1368895" cy="307777"/>
          </a:xfrm>
          <a:prstGeom prst="rect">
            <a:avLst/>
          </a:prstGeom>
          <a:noFill/>
        </p:spPr>
        <p:txBody>
          <a:bodyPr wrap="square" rtlCol="0">
            <a:spAutoFit/>
          </a:bodyPr>
          <a:lstStyle/>
          <a:p>
            <a:r>
              <a:rPr lang="mn-MN" sz="700" b="1" dirty="0">
                <a:solidFill>
                  <a:srgbClr val="002060"/>
                </a:solidFill>
                <a:latin typeface="Arial" panose="020B0604020202020204" pitchFamily="34" charset="0"/>
                <a:ea typeface="Tahoma" panose="020B0604030504040204" pitchFamily="34" charset="0"/>
                <a:cs typeface="Arial" panose="020B0604020202020204" pitchFamily="34" charset="0"/>
              </a:rPr>
              <a:t>ЭРҮҮЛ МЭНДИЙН</a:t>
            </a:r>
          </a:p>
          <a:p>
            <a:r>
              <a:rPr lang="mn-MN" sz="700" b="1" dirty="0">
                <a:solidFill>
                  <a:srgbClr val="002060"/>
                </a:solidFill>
                <a:latin typeface="Arial" panose="020B0604020202020204" pitchFamily="34" charset="0"/>
                <a:ea typeface="Tahoma" panose="020B0604030504040204" pitchFamily="34" charset="0"/>
                <a:cs typeface="Arial" panose="020B0604020202020204" pitchFamily="34" charset="0"/>
              </a:rPr>
              <a:t>ХӨГЖЛИЙН ТӨВ</a:t>
            </a:r>
          </a:p>
        </p:txBody>
      </p:sp>
      <p:graphicFrame>
        <p:nvGraphicFramePr>
          <p:cNvPr id="4" name="Table 3">
            <a:extLst>
              <a:ext uri="{FF2B5EF4-FFF2-40B4-BE49-F238E27FC236}">
                <a16:creationId xmlns:a16="http://schemas.microsoft.com/office/drawing/2014/main" id="{B9AD9E12-A6FB-4DC7-A6FE-DD9367EDE792}"/>
              </a:ext>
            </a:extLst>
          </p:cNvPr>
          <p:cNvGraphicFramePr>
            <a:graphicFrameLocks noGrp="1"/>
          </p:cNvGraphicFramePr>
          <p:nvPr>
            <p:extLst>
              <p:ext uri="{D42A27DB-BD31-4B8C-83A1-F6EECF244321}">
                <p14:modId xmlns:p14="http://schemas.microsoft.com/office/powerpoint/2010/main" val="3962042759"/>
              </p:ext>
            </p:extLst>
          </p:nvPr>
        </p:nvGraphicFramePr>
        <p:xfrm>
          <a:off x="1220574" y="3906629"/>
          <a:ext cx="10397182" cy="2316115"/>
        </p:xfrm>
        <a:graphic>
          <a:graphicData uri="http://schemas.openxmlformats.org/drawingml/2006/table">
            <a:tbl>
              <a:tblPr firstRow="1" firstCol="1" bandRow="1">
                <a:tableStyleId>{5940675A-B579-460E-94D1-54222C63F5DA}</a:tableStyleId>
              </a:tblPr>
              <a:tblGrid>
                <a:gridCol w="577742">
                  <a:extLst>
                    <a:ext uri="{9D8B030D-6E8A-4147-A177-3AD203B41FA5}">
                      <a16:colId xmlns:a16="http://schemas.microsoft.com/office/drawing/2014/main" val="3866817009"/>
                    </a:ext>
                  </a:extLst>
                </a:gridCol>
                <a:gridCol w="4927538">
                  <a:extLst>
                    <a:ext uri="{9D8B030D-6E8A-4147-A177-3AD203B41FA5}">
                      <a16:colId xmlns:a16="http://schemas.microsoft.com/office/drawing/2014/main" val="1921448283"/>
                    </a:ext>
                  </a:extLst>
                </a:gridCol>
                <a:gridCol w="4891902">
                  <a:extLst>
                    <a:ext uri="{9D8B030D-6E8A-4147-A177-3AD203B41FA5}">
                      <a16:colId xmlns:a16="http://schemas.microsoft.com/office/drawing/2014/main" val="3245346543"/>
                    </a:ext>
                  </a:extLst>
                </a:gridCol>
              </a:tblGrid>
              <a:tr h="384015">
                <a:tc>
                  <a:txBody>
                    <a:bodyPr/>
                    <a:lstStyle/>
                    <a:p>
                      <a:pPr algn="just">
                        <a:lnSpc>
                          <a:spcPct val="115000"/>
                        </a:lnSpc>
                        <a:spcAft>
                          <a:spcPts val="800"/>
                        </a:spcAft>
                      </a:pPr>
                      <a:r>
                        <a:rPr lang="mn-MN" sz="1600" dirty="0">
                          <a:effectLst/>
                          <a:latin typeface="Arial" panose="020B0604020202020204" pitchFamily="34" charset="0"/>
                          <a:cs typeface="Arial" panose="020B0604020202020204" pitchFamily="34" charset="0"/>
                        </a:rPr>
                        <a:t>№</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800"/>
                        </a:spcAft>
                      </a:pPr>
                      <a:r>
                        <a:rPr lang="mn-MN" sz="1600" dirty="0">
                          <a:effectLst/>
                          <a:latin typeface="Arial" panose="020B0604020202020204" pitchFamily="34" charset="0"/>
                          <a:cs typeface="Arial" panose="020B0604020202020204" pitchFamily="34" charset="0"/>
                        </a:rPr>
                        <a:t>Дээд боловсролын тухай хууль 2002</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15000"/>
                        </a:lnSpc>
                        <a:spcAft>
                          <a:spcPts val="800"/>
                        </a:spcAft>
                      </a:pPr>
                      <a:r>
                        <a:rPr lang="mn-MN" sz="1600" dirty="0">
                          <a:effectLst/>
                          <a:latin typeface="Arial" panose="020B0604020202020204" pitchFamily="34" charset="0"/>
                          <a:cs typeface="Arial" panose="020B0604020202020204" pitchFamily="34" charset="0"/>
                        </a:rPr>
                        <a:t>Дээд боловсролын тухай хууль 2023</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755055357"/>
                  </a:ext>
                </a:extLst>
              </a:tr>
              <a:tr h="756825">
                <a:tc>
                  <a:txBody>
                    <a:bodyPr/>
                    <a:lstStyle/>
                    <a:p>
                      <a:pPr algn="just">
                        <a:lnSpc>
                          <a:spcPct val="115000"/>
                        </a:lnSpc>
                        <a:spcAft>
                          <a:spcPts val="800"/>
                        </a:spcAft>
                      </a:pPr>
                      <a:r>
                        <a:rPr lang="mn-MN" sz="1600">
                          <a:effectLst/>
                          <a:latin typeface="Arial" panose="020B0604020202020204" pitchFamily="34" charset="0"/>
                          <a:cs typeface="Arial" panose="020B0604020202020204" pitchFamily="34" charset="0"/>
                        </a:rPr>
                        <a:t>1.</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15000"/>
                        </a:lnSpc>
                        <a:spcAft>
                          <a:spcPts val="800"/>
                        </a:spcAft>
                      </a:pPr>
                      <a:r>
                        <a:rPr lang="mn-MN" sz="1600" dirty="0">
                          <a:effectLst/>
                          <a:latin typeface="Arial" panose="020B0604020202020204" pitchFamily="34" charset="0"/>
                          <a:cs typeface="Arial" panose="020B0604020202020204" pitchFamily="34" charset="0"/>
                        </a:rPr>
                        <a:t>10.2.2.төрийн захиргааны бусад төв байгууллагатай тухайн салбарт мэргэжилтэн бэлтгэх асуудлаар хамтран ажиллах.</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15000"/>
                        </a:lnSpc>
                        <a:spcAft>
                          <a:spcPts val="800"/>
                        </a:spcAft>
                      </a:pPr>
                      <a:r>
                        <a:rPr lang="mn-MN" sz="1600" dirty="0">
                          <a:effectLst/>
                          <a:latin typeface="Arial" panose="020B0604020202020204" pitchFamily="34" charset="0"/>
                          <a:cs typeface="Arial" panose="020B0604020202020204" pitchFamily="34" charset="0"/>
                        </a:rPr>
                        <a:t>24.1.2 төрийн захиргааны бусад байгууллагатай тухайн салбарт мэргэжилтэн бэлтгэх асуудлаар хамтран ажиллах</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806355736"/>
                  </a:ext>
                </a:extLst>
              </a:tr>
              <a:tr h="1114728">
                <a:tc>
                  <a:txBody>
                    <a:bodyPr/>
                    <a:lstStyle/>
                    <a:p>
                      <a:pPr algn="just">
                        <a:lnSpc>
                          <a:spcPct val="115000"/>
                        </a:lnSpc>
                        <a:spcAft>
                          <a:spcPts val="800"/>
                        </a:spcAft>
                      </a:pPr>
                      <a:r>
                        <a:rPr lang="mn-MN" sz="1600">
                          <a:effectLst/>
                          <a:latin typeface="Arial" panose="020B0604020202020204" pitchFamily="34" charset="0"/>
                          <a:cs typeface="Arial" panose="020B0604020202020204" pitchFamily="34" charset="0"/>
                        </a:rPr>
                        <a:t>2. </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15000"/>
                        </a:lnSpc>
                        <a:spcAft>
                          <a:spcPts val="800"/>
                        </a:spcAft>
                      </a:pPr>
                      <a:r>
                        <a:rPr lang="mn-MN" sz="1600" dirty="0">
                          <a:effectLst/>
                          <a:latin typeface="Arial" panose="020B0604020202020204" pitchFamily="34" charset="0"/>
                          <a:cs typeface="Arial" panose="020B0604020202020204" pitchFamily="34" charset="0"/>
                        </a:rPr>
                        <a:t>12.1.14.дээд боловсролтой хүмүүсийг дахин мэргэшүүлэх, мэргэжил дээшлүүлэх, ерөнхий боловсролын болон богино хугацааны сургалт эрхлэх;</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15000"/>
                        </a:lnSpc>
                        <a:spcAft>
                          <a:spcPts val="800"/>
                        </a:spcAft>
                      </a:pPr>
                      <a:r>
                        <a:rPr lang="mn-MN" sz="1600" dirty="0">
                          <a:effectLst/>
                          <a:latin typeface="Arial" panose="020B0604020202020204" pitchFamily="34" charset="0"/>
                          <a:cs typeface="Arial" panose="020B0604020202020204" pitchFamily="34" charset="0"/>
                        </a:rPr>
                        <a:t> </a:t>
                      </a:r>
                      <a:endParaRPr lang="en-US" sz="1600" dirty="0">
                        <a:effectLst/>
                        <a:latin typeface="Arial" panose="020B0604020202020204" pitchFamily="34" charset="0"/>
                        <a:cs typeface="Arial" panose="020B0604020202020204" pitchFamily="34" charset="0"/>
                      </a:endParaRPr>
                    </a:p>
                    <a:p>
                      <a:pPr algn="ctr">
                        <a:lnSpc>
                          <a:spcPct val="115000"/>
                        </a:lnSpc>
                        <a:spcAft>
                          <a:spcPts val="800"/>
                        </a:spcAft>
                      </a:pPr>
                      <a:r>
                        <a:rPr lang="mn-MN" sz="1600" dirty="0">
                          <a:effectLst/>
                          <a:latin typeface="Arial" panose="020B0604020202020204" pitchFamily="34" charset="0"/>
                          <a:cs typeface="Arial" panose="020B0604020202020204" pitchFamily="34" charset="0"/>
                        </a:rPr>
                        <a:t>-</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98457706"/>
                  </a:ext>
                </a:extLst>
              </a:tr>
            </a:tbl>
          </a:graphicData>
        </a:graphic>
      </p:graphicFrame>
      <p:sp>
        <p:nvSpPr>
          <p:cNvPr id="11" name="TextBox 10">
            <a:extLst>
              <a:ext uri="{FF2B5EF4-FFF2-40B4-BE49-F238E27FC236}">
                <a16:creationId xmlns:a16="http://schemas.microsoft.com/office/drawing/2014/main" id="{682BA3C3-57B1-4065-8F73-F714B1712177}"/>
              </a:ext>
            </a:extLst>
          </p:cNvPr>
          <p:cNvSpPr txBox="1"/>
          <p:nvPr/>
        </p:nvSpPr>
        <p:spPr>
          <a:xfrm>
            <a:off x="900313" y="1070728"/>
            <a:ext cx="10904001" cy="2687915"/>
          </a:xfrm>
          <a:prstGeom prst="rect">
            <a:avLst/>
          </a:prstGeom>
          <a:noFill/>
        </p:spPr>
        <p:txBody>
          <a:bodyPr wrap="square">
            <a:spAutoFit/>
          </a:bodyPr>
          <a:lstStyle/>
          <a:p>
            <a:pPr indent="457200" algn="just">
              <a:spcAft>
                <a:spcPts val="800"/>
              </a:spcAft>
            </a:pPr>
            <a:r>
              <a:rPr lang="mn-MN" sz="1800" b="1" i="1" dirty="0">
                <a:effectLst/>
                <a:latin typeface="Arial" panose="020B0604020202020204" pitchFamily="34" charset="0"/>
                <a:ea typeface="Calibri" panose="020F0502020204030204" pitchFamily="34" charset="0"/>
                <a:cs typeface="Arial" panose="020B0604020202020204" pitchFamily="34" charset="0"/>
              </a:rPr>
              <a:t>Эрүүл мэндийн тухай </a:t>
            </a:r>
            <a:r>
              <a:rPr lang="mn-MN" sz="1800" i="1" dirty="0">
                <a:effectLst/>
                <a:latin typeface="Arial" panose="020B0604020202020204" pitchFamily="34" charset="0"/>
                <a:ea typeface="Calibri" panose="020F0502020204030204" pitchFamily="34" charset="0"/>
                <a:cs typeface="Arial" panose="020B0604020202020204" pitchFamily="34" charset="0"/>
              </a:rPr>
              <a:t>хуулийн 25.12 дугаар зүйлд зааснаар “Эмнэлгийн мэргэжилтний мэргэжлийн үйл ажиллагаа эрхлэх зөвшөөрлийн болон төгсөлтийн дараахь сургалттай холбогдсон үйл ажиллагааны удирдлагыг </a:t>
            </a:r>
            <a:r>
              <a:rPr lang="mn-MN" sz="1800" b="1" i="1" dirty="0">
                <a:effectLst/>
                <a:latin typeface="Arial" panose="020B0604020202020204" pitchFamily="34" charset="0"/>
                <a:ea typeface="Calibri" panose="020F0502020204030204" pitchFamily="34" charset="0"/>
                <a:cs typeface="Arial" panose="020B0604020202020204" pitchFamily="34" charset="0"/>
              </a:rPr>
              <a:t>эрүүл мэндийн асуудал хариуцсан төрийн захиргааны төв байгууллага </a:t>
            </a:r>
            <a:r>
              <a:rPr lang="mn-MN" sz="1800" i="1" dirty="0">
                <a:effectLst/>
                <a:latin typeface="Arial" panose="020B0604020202020204" pitchFamily="34" charset="0"/>
                <a:ea typeface="Calibri" panose="020F0502020204030204" pitchFamily="34" charset="0"/>
                <a:cs typeface="Arial" panose="020B0604020202020204" pitchFamily="34" charset="0"/>
              </a:rPr>
              <a:t>хэрэгжүүлнэ” гэж заагдсан. </a:t>
            </a:r>
          </a:p>
          <a:p>
            <a:pPr indent="457200" algn="just">
              <a:spcAft>
                <a:spcPts val="800"/>
              </a:spcAft>
            </a:pPr>
            <a:r>
              <a:rPr lang="mn-MN" b="0" i="1" dirty="0">
                <a:effectLst/>
                <a:latin typeface="Arial" panose="020B0604020202020204" pitchFamily="34" charset="0"/>
              </a:rPr>
              <a:t>25.13. Эрүүл мэндийн асуудал хариуцсан төрийн захиргааны төв байгууллагаас эрх олгосон </a:t>
            </a:r>
            <a:r>
              <a:rPr lang="mn-MN" b="1" i="1" dirty="0">
                <a:effectLst/>
                <a:latin typeface="Arial" panose="020B0604020202020204" pitchFamily="34" charset="0"/>
              </a:rPr>
              <a:t>төрийн байгууллага нь </a:t>
            </a:r>
            <a:r>
              <a:rPr lang="mn-MN" b="0" i="1" dirty="0">
                <a:effectLst/>
                <a:latin typeface="Arial" panose="020B0604020202020204" pitchFamily="34" charset="0"/>
              </a:rPr>
              <a:t>эмнэлгийн мэргэжилтэнд мэргэжлийн үйл ажиллагаа эрхлэх </a:t>
            </a:r>
            <a:r>
              <a:rPr lang="mn-MN" b="1" i="1" dirty="0">
                <a:effectLst/>
                <a:latin typeface="Arial" panose="020B0604020202020204" pitchFamily="34" charset="0"/>
              </a:rPr>
              <a:t>зөвшөөрөл олгох, сунгах, нөхөн олгох, хүчингүй болгох болон төгсөлтийн дараахь сургалт, мэргэшлийн зэрэг олгох үйл ажиллагааг зохион байгуулах</a:t>
            </a:r>
            <a:r>
              <a:rPr lang="mn-MN" b="0" i="1" dirty="0">
                <a:effectLst/>
                <a:latin typeface="Arial" panose="020B0604020202020204" pitchFamily="34" charset="0"/>
              </a:rPr>
              <a:t> бөгөөд мэргэжлийн нийгэмлэг, холбооны оролцоог хангана.</a:t>
            </a:r>
            <a:endParaRPr lang="en-US" i="1"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06D14485-130A-4388-B008-2CC42362A9BD}"/>
              </a:ext>
            </a:extLst>
          </p:cNvPr>
          <p:cNvSpPr txBox="1"/>
          <p:nvPr/>
        </p:nvSpPr>
        <p:spPr>
          <a:xfrm>
            <a:off x="2070896" y="444353"/>
            <a:ext cx="9733419" cy="416204"/>
          </a:xfrm>
          <a:prstGeom prst="rect">
            <a:avLst/>
          </a:prstGeom>
          <a:noFill/>
        </p:spPr>
        <p:txBody>
          <a:bodyPr wrap="square" rtlCol="0">
            <a:spAutoFit/>
          </a:bodyPr>
          <a:lstStyle/>
          <a:p>
            <a:pPr>
              <a:lnSpc>
                <a:spcPct val="115000"/>
              </a:lnSpc>
              <a:spcAft>
                <a:spcPts val="800"/>
              </a:spcAft>
            </a:pPr>
            <a:r>
              <a:rPr lang="mn-MN" sz="2000" dirty="0">
                <a:solidFill>
                  <a:srgbClr val="002060"/>
                </a:solidFill>
                <a:effectLst/>
                <a:latin typeface="Arial" panose="020B0604020202020204" pitchFamily="34" charset="0"/>
                <a:ea typeface="Calibri" panose="020F0502020204030204" pitchFamily="34" charset="0"/>
                <a:cs typeface="Arial" panose="020B0604020202020204" pitchFamily="34" charset="0"/>
              </a:rPr>
              <a:t>ТӨГСӨЛТИЙН ДАРААХ СУРГАЛТЫН УДИРДЛАГА, ЗОХИОН БАЙГУУЛАЛТ</a:t>
            </a:r>
            <a:endParaRPr lang="en-US" sz="2000"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815226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2C39282-40C9-0298-751A-AA9FB9FE7A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685" y="232845"/>
            <a:ext cx="512628" cy="585860"/>
          </a:xfrm>
          <a:prstGeom prst="rect">
            <a:avLst/>
          </a:prstGeom>
        </p:spPr>
      </p:pic>
      <p:sp>
        <p:nvSpPr>
          <p:cNvPr id="2" name="TextBox 1">
            <a:extLst>
              <a:ext uri="{FF2B5EF4-FFF2-40B4-BE49-F238E27FC236}">
                <a16:creationId xmlns:a16="http://schemas.microsoft.com/office/drawing/2014/main" id="{3C560940-EA1B-2C51-3C7F-7134671F4C31}"/>
              </a:ext>
            </a:extLst>
          </p:cNvPr>
          <p:cNvSpPr txBox="1"/>
          <p:nvPr/>
        </p:nvSpPr>
        <p:spPr>
          <a:xfrm rot="5400000">
            <a:off x="-1781701" y="3922773"/>
            <a:ext cx="4851401" cy="646331"/>
          </a:xfrm>
          <a:prstGeom prst="rect">
            <a:avLst/>
          </a:prstGeom>
          <a:noFill/>
        </p:spPr>
        <p:txBody>
          <a:bodyPr wrap="square">
            <a:spAutoFit/>
          </a:bodyPr>
          <a:lstStyle/>
          <a:p>
            <a:r>
              <a:rPr lang="mn-Mong-CN" sz="3600" b="1" dirty="0">
                <a:solidFill>
                  <a:srgbClr val="002060"/>
                </a:solidFill>
                <a:latin typeface="Arial" panose="020B0604020202020204" pitchFamily="34" charset="0"/>
              </a:rPr>
              <a:t>ᠡᠷᠡᢉᠦᠯ ᠮᠡᠨᠳᠦ ᠎ᠶᠢᠨ ᠬᠥ᠍᠍᠍᠍᠍᠍᠍᠍᠋᠋᠍᠍ᠭ᠍ᠵᠢᠯ ᠦᠨ ᠲᠥᠪ </a:t>
            </a:r>
            <a:endParaRPr lang="en-US" sz="3600" b="1" dirty="0">
              <a:solidFill>
                <a:srgbClr val="002060"/>
              </a:solidFill>
              <a:latin typeface="Arial" panose="020B0604020202020204" pitchFamily="34" charset="0"/>
              <a:cs typeface="Arial" panose="020B0604020202020204" pitchFamily="34" charset="0"/>
            </a:endParaRPr>
          </a:p>
        </p:txBody>
      </p:sp>
      <p:cxnSp>
        <p:nvCxnSpPr>
          <p:cNvPr id="7" name="Straight Connector 6">
            <a:extLst>
              <a:ext uri="{FF2B5EF4-FFF2-40B4-BE49-F238E27FC236}">
                <a16:creationId xmlns:a16="http://schemas.microsoft.com/office/drawing/2014/main" id="{78D62FF2-EF4D-B214-E4EB-AF4B4483340F}"/>
              </a:ext>
            </a:extLst>
          </p:cNvPr>
          <p:cNvCxnSpPr>
            <a:cxnSpLocks/>
          </p:cNvCxnSpPr>
          <p:nvPr/>
        </p:nvCxnSpPr>
        <p:spPr>
          <a:xfrm>
            <a:off x="478905" y="922742"/>
            <a:ext cx="11206276" cy="0"/>
          </a:xfrm>
          <a:prstGeom prst="line">
            <a:avLst/>
          </a:prstGeom>
          <a:ln w="6350">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21DCEEB4-710D-26D2-B1F9-218A113E15D5}"/>
              </a:ext>
            </a:extLst>
          </p:cNvPr>
          <p:cNvSpPr txBox="1"/>
          <p:nvPr/>
        </p:nvSpPr>
        <p:spPr>
          <a:xfrm>
            <a:off x="887808" y="568552"/>
            <a:ext cx="1368895" cy="307777"/>
          </a:xfrm>
          <a:prstGeom prst="rect">
            <a:avLst/>
          </a:prstGeom>
          <a:noFill/>
        </p:spPr>
        <p:txBody>
          <a:bodyPr wrap="square" rtlCol="0">
            <a:spAutoFit/>
          </a:bodyPr>
          <a:lstStyle/>
          <a:p>
            <a:r>
              <a:rPr lang="mn-MN" sz="700" b="1" dirty="0">
                <a:solidFill>
                  <a:srgbClr val="002060"/>
                </a:solidFill>
                <a:latin typeface="Arial" panose="020B0604020202020204" pitchFamily="34" charset="0"/>
                <a:ea typeface="Tahoma" panose="020B0604030504040204" pitchFamily="34" charset="0"/>
                <a:cs typeface="Arial" panose="020B0604020202020204" pitchFamily="34" charset="0"/>
              </a:rPr>
              <a:t>ЭРҮҮЛ МЭНДИЙН</a:t>
            </a:r>
          </a:p>
          <a:p>
            <a:r>
              <a:rPr lang="mn-MN" sz="700" b="1" dirty="0">
                <a:solidFill>
                  <a:srgbClr val="002060"/>
                </a:solidFill>
                <a:latin typeface="Arial" panose="020B0604020202020204" pitchFamily="34" charset="0"/>
                <a:ea typeface="Tahoma" panose="020B0604030504040204" pitchFamily="34" charset="0"/>
                <a:cs typeface="Arial" panose="020B0604020202020204" pitchFamily="34" charset="0"/>
              </a:rPr>
              <a:t>ХӨГЖЛИЙН ТӨВ</a:t>
            </a:r>
          </a:p>
        </p:txBody>
      </p:sp>
      <p:cxnSp>
        <p:nvCxnSpPr>
          <p:cNvPr id="12" name="Straight Connector 11">
            <a:extLst>
              <a:ext uri="{FF2B5EF4-FFF2-40B4-BE49-F238E27FC236}">
                <a16:creationId xmlns:a16="http://schemas.microsoft.com/office/drawing/2014/main" id="{594BB54A-7592-B26E-70E6-C5A423FF601A}"/>
              </a:ext>
            </a:extLst>
          </p:cNvPr>
          <p:cNvCxnSpPr>
            <a:cxnSpLocks/>
          </p:cNvCxnSpPr>
          <p:nvPr/>
        </p:nvCxnSpPr>
        <p:spPr>
          <a:xfrm>
            <a:off x="0" y="6267771"/>
            <a:ext cx="12192000" cy="0"/>
          </a:xfrm>
          <a:prstGeom prst="line">
            <a:avLst/>
          </a:prstGeom>
          <a:ln w="12700">
            <a:solidFill>
              <a:srgbClr val="E2A54C"/>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F18D7F9-7FAF-4894-82AD-160332A348BB}"/>
              </a:ext>
            </a:extLst>
          </p:cNvPr>
          <p:cNvSpPr txBox="1"/>
          <p:nvPr/>
        </p:nvSpPr>
        <p:spPr>
          <a:xfrm>
            <a:off x="2256703" y="434882"/>
            <a:ext cx="9733419" cy="383823"/>
          </a:xfrm>
          <a:prstGeom prst="rect">
            <a:avLst/>
          </a:prstGeom>
          <a:noFill/>
        </p:spPr>
        <p:txBody>
          <a:bodyPr wrap="square" rtlCol="0">
            <a:spAutoFit/>
          </a:bodyPr>
          <a:lstStyle/>
          <a:p>
            <a:pPr>
              <a:lnSpc>
                <a:spcPct val="115000"/>
              </a:lnSpc>
              <a:spcAft>
                <a:spcPts val="800"/>
              </a:spcAft>
            </a:pPr>
            <a:r>
              <a:rPr lang="mn-MN" sz="1800" dirty="0">
                <a:solidFill>
                  <a:srgbClr val="002060"/>
                </a:solidFill>
                <a:effectLst/>
                <a:latin typeface="Arial" panose="020B0604020202020204" pitchFamily="34" charset="0"/>
                <a:ea typeface="Calibri" panose="020F0502020204030204" pitchFamily="34" charset="0"/>
                <a:cs typeface="Arial" panose="020B0604020202020204" pitchFamily="34" charset="0"/>
              </a:rPr>
              <a:t>ТӨГСӨЛТИЙН ДАРААХ СУРГАЛТЫН УДИРДЛАГА, ЗОХИОН БАЙГУУЛАЛТ</a:t>
            </a:r>
            <a:endParaRPr lang="en-US" sz="1800"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4" name="Table 3">
            <a:extLst>
              <a:ext uri="{FF2B5EF4-FFF2-40B4-BE49-F238E27FC236}">
                <a16:creationId xmlns:a16="http://schemas.microsoft.com/office/drawing/2014/main" id="{59A87240-45E6-4D8B-96F0-966EF49ACAA6}"/>
              </a:ext>
            </a:extLst>
          </p:cNvPr>
          <p:cNvGraphicFramePr>
            <a:graphicFrameLocks noGrp="1"/>
          </p:cNvGraphicFramePr>
          <p:nvPr>
            <p:extLst>
              <p:ext uri="{D42A27DB-BD31-4B8C-83A1-F6EECF244321}">
                <p14:modId xmlns:p14="http://schemas.microsoft.com/office/powerpoint/2010/main" val="203089762"/>
              </p:ext>
            </p:extLst>
          </p:nvPr>
        </p:nvGraphicFramePr>
        <p:xfrm>
          <a:off x="1052509" y="1062335"/>
          <a:ext cx="10481121" cy="5065843"/>
        </p:xfrm>
        <a:graphic>
          <a:graphicData uri="http://schemas.openxmlformats.org/drawingml/2006/table">
            <a:tbl>
              <a:tblPr firstRow="1" firstCol="1" bandRow="1">
                <a:tableStyleId>{5940675A-B579-460E-94D1-54222C63F5DA}</a:tableStyleId>
              </a:tblPr>
              <a:tblGrid>
                <a:gridCol w="434914">
                  <a:extLst>
                    <a:ext uri="{9D8B030D-6E8A-4147-A177-3AD203B41FA5}">
                      <a16:colId xmlns:a16="http://schemas.microsoft.com/office/drawing/2014/main" val="3737166577"/>
                    </a:ext>
                  </a:extLst>
                </a:gridCol>
                <a:gridCol w="2499360">
                  <a:extLst>
                    <a:ext uri="{9D8B030D-6E8A-4147-A177-3AD203B41FA5}">
                      <a16:colId xmlns:a16="http://schemas.microsoft.com/office/drawing/2014/main" val="2188217638"/>
                    </a:ext>
                  </a:extLst>
                </a:gridCol>
                <a:gridCol w="3633216">
                  <a:extLst>
                    <a:ext uri="{9D8B030D-6E8A-4147-A177-3AD203B41FA5}">
                      <a16:colId xmlns:a16="http://schemas.microsoft.com/office/drawing/2014/main" val="451538007"/>
                    </a:ext>
                  </a:extLst>
                </a:gridCol>
                <a:gridCol w="3913631">
                  <a:extLst>
                    <a:ext uri="{9D8B030D-6E8A-4147-A177-3AD203B41FA5}">
                      <a16:colId xmlns:a16="http://schemas.microsoft.com/office/drawing/2014/main" val="3549114561"/>
                    </a:ext>
                  </a:extLst>
                </a:gridCol>
              </a:tblGrid>
              <a:tr h="0">
                <a:tc>
                  <a:txBody>
                    <a:bodyPr/>
                    <a:lstStyle/>
                    <a:p>
                      <a:pPr algn="ctr">
                        <a:lnSpc>
                          <a:spcPct val="115000"/>
                        </a:lnSpc>
                        <a:spcAft>
                          <a:spcPts val="800"/>
                        </a:spcAft>
                      </a:pPr>
                      <a:r>
                        <a:rPr lang="mn-MN" sz="1400" dirty="0">
                          <a:effectLst/>
                          <a:latin typeface="Arial" panose="020B0604020202020204" pitchFamily="34" charset="0"/>
                          <a:cs typeface="Arial" panose="020B0604020202020204" pitchFamily="34" charset="0"/>
                        </a:rPr>
                        <a:t>№</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4388" marR="64388" marT="0" marB="0"/>
                </a:tc>
                <a:tc>
                  <a:txBody>
                    <a:bodyPr/>
                    <a:lstStyle/>
                    <a:p>
                      <a:pPr>
                        <a:lnSpc>
                          <a:spcPct val="115000"/>
                        </a:lnSpc>
                        <a:spcAft>
                          <a:spcPts val="800"/>
                        </a:spcAft>
                      </a:pPr>
                      <a:r>
                        <a:rPr lang="mn-MN" sz="1400">
                          <a:effectLst/>
                          <a:latin typeface="Arial" panose="020B0604020202020204" pitchFamily="34" charset="0"/>
                          <a:cs typeface="Arial" panose="020B0604020202020204" pitchFamily="34" charset="0"/>
                        </a:rPr>
                        <a:t>Агуулга</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4388" marR="64388" marT="0" marB="0"/>
                </a:tc>
                <a:tc gridSpan="2">
                  <a:txBody>
                    <a:bodyPr/>
                    <a:lstStyle/>
                    <a:p>
                      <a:pPr algn="ctr">
                        <a:lnSpc>
                          <a:spcPct val="115000"/>
                        </a:lnSpc>
                        <a:spcAft>
                          <a:spcPts val="800"/>
                        </a:spcAft>
                      </a:pPr>
                      <a:r>
                        <a:rPr lang="mn-MN" sz="1400">
                          <a:effectLst/>
                          <a:latin typeface="Arial" panose="020B0604020202020204" pitchFamily="34" charset="0"/>
                          <a:cs typeface="Arial" panose="020B0604020202020204" pitchFamily="34" charset="0"/>
                        </a:rPr>
                        <a:t>Хариуцах нэгж</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4388" marR="64388" marT="0" marB="0"/>
                </a:tc>
                <a:tc hMerge="1">
                  <a:txBody>
                    <a:bodyPr/>
                    <a:lstStyle/>
                    <a:p>
                      <a:endParaRPr lang="en-US"/>
                    </a:p>
                  </a:txBody>
                  <a:tcPr/>
                </a:tc>
                <a:extLst>
                  <a:ext uri="{0D108BD9-81ED-4DB2-BD59-A6C34878D82A}">
                    <a16:rowId xmlns:a16="http://schemas.microsoft.com/office/drawing/2014/main" val="4138234508"/>
                  </a:ext>
                </a:extLst>
              </a:tr>
              <a:tr h="588260">
                <a:tc>
                  <a:txBody>
                    <a:bodyPr/>
                    <a:lstStyle/>
                    <a:p>
                      <a:pPr marL="342900" lvl="0" indent="-342900" algn="ctr">
                        <a:lnSpc>
                          <a:spcPct val="115000"/>
                        </a:lnSpc>
                        <a:spcAft>
                          <a:spcPts val="800"/>
                        </a:spcAft>
                        <a:buFont typeface="+mj-lt"/>
                        <a:buAutoNum type="arabicPeriod"/>
                      </a:pPr>
                      <a:r>
                        <a:rPr lang="mn-MN" sz="1400" dirty="0">
                          <a:effectLst/>
                          <a:latin typeface="Arial" panose="020B0604020202020204" pitchFamily="34" charset="0"/>
                          <a:cs typeface="Arial" panose="020B0604020202020204" pitchFamily="34" charset="0"/>
                        </a:rPr>
                        <a:t> </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4388" marR="64388" marT="0" marB="0"/>
                </a:tc>
                <a:tc>
                  <a:txBody>
                    <a:bodyPr/>
                    <a:lstStyle/>
                    <a:p>
                      <a:pPr algn="just">
                        <a:lnSpc>
                          <a:spcPct val="115000"/>
                        </a:lnSpc>
                        <a:spcAft>
                          <a:spcPts val="800"/>
                        </a:spcAft>
                      </a:pPr>
                      <a:r>
                        <a:rPr lang="mn-MN" sz="1400" dirty="0">
                          <a:effectLst/>
                          <a:latin typeface="Arial" panose="020B0604020202020204" pitchFamily="34" charset="0"/>
                          <a:cs typeface="Arial" panose="020B0604020202020204" pitchFamily="34" charset="0"/>
                        </a:rPr>
                        <a:t>Төгсөлтийн дараах сургалтыг зохион байгуулах нэгж</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4388" marR="64388" marT="0" marB="0"/>
                </a:tc>
                <a:tc>
                  <a:txBody>
                    <a:bodyPr/>
                    <a:lstStyle/>
                    <a:p>
                      <a:pPr algn="ctr">
                        <a:lnSpc>
                          <a:spcPct val="115000"/>
                        </a:lnSpc>
                        <a:spcAft>
                          <a:spcPts val="800"/>
                        </a:spcAft>
                      </a:pPr>
                      <a:r>
                        <a:rPr lang="mn-MN" sz="1400">
                          <a:effectLst/>
                          <a:latin typeface="Arial" panose="020B0604020202020204" pitchFamily="34" charset="0"/>
                          <a:cs typeface="Arial" panose="020B0604020202020204" pitchFamily="34" charset="0"/>
                        </a:rPr>
                        <a:t>ЭМЯ-ны харьяа ЭМХТ</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4388" marR="64388" marT="0" marB="0"/>
                </a:tc>
                <a:tc>
                  <a:txBody>
                    <a:bodyPr/>
                    <a:lstStyle/>
                    <a:p>
                      <a:pPr algn="ctr">
                        <a:lnSpc>
                          <a:spcPct val="115000"/>
                        </a:lnSpc>
                        <a:spcAft>
                          <a:spcPts val="800"/>
                        </a:spcAft>
                      </a:pPr>
                      <a:r>
                        <a:rPr lang="mn-MN" sz="1400" dirty="0">
                          <a:effectLst/>
                          <a:latin typeface="Arial" panose="020B0604020202020204" pitchFamily="34" charset="0"/>
                          <a:cs typeface="Arial" panose="020B0604020202020204" pitchFamily="34" charset="0"/>
                        </a:rPr>
                        <a:t>БШУЯ-ны харьяа АШУҮИС</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4388" marR="64388" marT="0" marB="0"/>
                </a:tc>
                <a:extLst>
                  <a:ext uri="{0D108BD9-81ED-4DB2-BD59-A6C34878D82A}">
                    <a16:rowId xmlns:a16="http://schemas.microsoft.com/office/drawing/2014/main" val="327064064"/>
                  </a:ext>
                </a:extLst>
              </a:tr>
              <a:tr h="386458">
                <a:tc>
                  <a:txBody>
                    <a:bodyPr/>
                    <a:lstStyle/>
                    <a:p>
                      <a:pPr marL="0" lvl="0" indent="0" algn="ctr">
                        <a:lnSpc>
                          <a:spcPct val="115000"/>
                        </a:lnSpc>
                        <a:spcAft>
                          <a:spcPts val="800"/>
                        </a:spcAft>
                        <a:buFont typeface="+mj-lt"/>
                        <a:buNone/>
                      </a:pPr>
                      <a:r>
                        <a:rPr lang="mn-MN" sz="1400" dirty="0">
                          <a:effectLst/>
                          <a:latin typeface="Arial" panose="020B0604020202020204" pitchFamily="34" charset="0"/>
                          <a:cs typeface="Arial" panose="020B0604020202020204" pitchFamily="34" charset="0"/>
                        </a:rPr>
                        <a:t>2.  </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4388" marR="64388" marT="0" marB="0"/>
                </a:tc>
                <a:tc>
                  <a:txBody>
                    <a:bodyPr/>
                    <a:lstStyle/>
                    <a:p>
                      <a:pPr algn="just">
                        <a:lnSpc>
                          <a:spcPct val="115000"/>
                        </a:lnSpc>
                        <a:spcAft>
                          <a:spcPts val="800"/>
                        </a:spcAft>
                      </a:pPr>
                      <a:r>
                        <a:rPr lang="mn-MN" sz="1400">
                          <a:effectLst/>
                          <a:latin typeface="Arial" panose="020B0604020202020204" pitchFamily="34" charset="0"/>
                          <a:cs typeface="Arial" panose="020B0604020202020204" pitchFamily="34" charset="0"/>
                        </a:rPr>
                        <a:t>Төгсөлтийн дараах сургалтын журам</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4388" marR="64388" marT="0" marB="0"/>
                </a:tc>
                <a:tc>
                  <a:txBody>
                    <a:bodyPr/>
                    <a:lstStyle/>
                    <a:p>
                      <a:pPr algn="just">
                        <a:lnSpc>
                          <a:spcPct val="115000"/>
                        </a:lnSpc>
                        <a:spcAft>
                          <a:spcPts val="800"/>
                        </a:spcAft>
                      </a:pPr>
                      <a:r>
                        <a:rPr lang="mn-MN" sz="1400">
                          <a:effectLst/>
                          <a:latin typeface="Arial" panose="020B0604020202020204" pitchFamily="34" charset="0"/>
                          <a:cs typeface="Arial" panose="020B0604020202020204" pitchFamily="34" charset="0"/>
                        </a:rPr>
                        <a:t>Эрүүл мэндийн сайдын 2017 оны А/337 дугаар журам</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4388" marR="64388" marT="0" marB="0"/>
                </a:tc>
                <a:tc>
                  <a:txBody>
                    <a:bodyPr/>
                    <a:lstStyle/>
                    <a:p>
                      <a:pPr algn="just">
                        <a:lnSpc>
                          <a:spcPct val="115000"/>
                        </a:lnSpc>
                        <a:spcAft>
                          <a:spcPts val="800"/>
                        </a:spcAft>
                      </a:pPr>
                      <a:r>
                        <a:rPr lang="mn-MN" sz="1400">
                          <a:effectLst/>
                          <a:latin typeface="Arial" panose="020B0604020202020204" pitchFamily="34" charset="0"/>
                          <a:cs typeface="Arial" panose="020B0604020202020204" pitchFamily="34" charset="0"/>
                        </a:rPr>
                        <a:t>АШУҮИС-ийн захирлын 2017 оны А/96 дугаар журам</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4388" marR="64388" marT="0" marB="0"/>
                </a:tc>
                <a:extLst>
                  <a:ext uri="{0D108BD9-81ED-4DB2-BD59-A6C34878D82A}">
                    <a16:rowId xmlns:a16="http://schemas.microsoft.com/office/drawing/2014/main" val="2651201377"/>
                  </a:ext>
                </a:extLst>
              </a:tr>
              <a:tr h="426391">
                <a:tc>
                  <a:txBody>
                    <a:bodyPr/>
                    <a:lstStyle/>
                    <a:p>
                      <a:pPr marL="0" lvl="0" indent="0" algn="ctr">
                        <a:lnSpc>
                          <a:spcPct val="115000"/>
                        </a:lnSpc>
                        <a:spcAft>
                          <a:spcPts val="800"/>
                        </a:spcAft>
                        <a:buFont typeface="+mj-lt"/>
                        <a:buNone/>
                      </a:pPr>
                      <a:r>
                        <a:rPr lang="mn-MN" sz="1400" dirty="0">
                          <a:effectLst/>
                          <a:latin typeface="Arial" panose="020B0604020202020204" pitchFamily="34" charset="0"/>
                          <a:cs typeface="Arial" panose="020B0604020202020204" pitchFamily="34" charset="0"/>
                        </a:rPr>
                        <a:t>3. </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4388" marR="64388" marT="0" marB="0"/>
                </a:tc>
                <a:tc>
                  <a:txBody>
                    <a:bodyPr/>
                    <a:lstStyle/>
                    <a:p>
                      <a:pPr algn="just">
                        <a:lnSpc>
                          <a:spcPct val="115000"/>
                        </a:lnSpc>
                        <a:spcAft>
                          <a:spcPts val="800"/>
                        </a:spcAft>
                      </a:pPr>
                      <a:r>
                        <a:rPr lang="mn-MN" sz="1400" dirty="0">
                          <a:effectLst/>
                          <a:latin typeface="Arial" panose="020B0604020202020204" pitchFamily="34" charset="0"/>
                          <a:cs typeface="Arial" panose="020B0604020202020204" pitchFamily="34" charset="0"/>
                        </a:rPr>
                        <a:t>Төгсөлтийн дараах сургалтын бодлого</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4388" marR="64388" marT="0" marB="0"/>
                </a:tc>
                <a:tc>
                  <a:txBody>
                    <a:bodyPr/>
                    <a:lstStyle/>
                    <a:p>
                      <a:pPr algn="just">
                        <a:lnSpc>
                          <a:spcPct val="115000"/>
                        </a:lnSpc>
                        <a:spcAft>
                          <a:spcPts val="800"/>
                        </a:spcAft>
                      </a:pPr>
                      <a:r>
                        <a:rPr lang="mn-MN" sz="1400" dirty="0">
                          <a:effectLst/>
                          <a:latin typeface="Arial" panose="020B0604020202020204" pitchFamily="34" charset="0"/>
                          <a:cs typeface="Arial" panose="020B0604020202020204" pitchFamily="34" charset="0"/>
                        </a:rPr>
                        <a:t>ЭМЯ-ны  хүний нөөцийн асуудал хариуцсан нэгж </a:t>
                      </a:r>
                      <a:endParaRPr lang="en-US" sz="1400" dirty="0">
                        <a:effectLst/>
                        <a:latin typeface="Arial" panose="020B0604020202020204" pitchFamily="34" charset="0"/>
                        <a:cs typeface="Arial" panose="020B0604020202020204" pitchFamily="34" charset="0"/>
                      </a:endParaRPr>
                    </a:p>
                  </a:txBody>
                  <a:tcPr marL="64388" marR="64388" marT="0" marB="0"/>
                </a:tc>
                <a:tc>
                  <a:txBody>
                    <a:bodyPr/>
                    <a:lstStyle/>
                    <a:p>
                      <a:pPr algn="just">
                        <a:lnSpc>
                          <a:spcPct val="115000"/>
                        </a:lnSpc>
                        <a:spcAft>
                          <a:spcPts val="800"/>
                        </a:spcAft>
                      </a:pPr>
                      <a:r>
                        <a:rPr lang="mn-MN" sz="1400" dirty="0">
                          <a:effectLst/>
                          <a:latin typeface="Arial" panose="020B0604020202020204" pitchFamily="34" charset="0"/>
                          <a:cs typeface="Arial" panose="020B0604020202020204" pitchFamily="34" charset="0"/>
                        </a:rPr>
                        <a:t>АШУҮИС-ийн Боловсролын асуудал эрхэлсэн дэд захирал</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4388" marR="64388" marT="0" marB="0"/>
                </a:tc>
                <a:extLst>
                  <a:ext uri="{0D108BD9-81ED-4DB2-BD59-A6C34878D82A}">
                    <a16:rowId xmlns:a16="http://schemas.microsoft.com/office/drawing/2014/main" val="3347201737"/>
                  </a:ext>
                </a:extLst>
              </a:tr>
              <a:tr h="386458">
                <a:tc>
                  <a:txBody>
                    <a:bodyPr/>
                    <a:lstStyle/>
                    <a:p>
                      <a:pPr marL="0" lvl="0" indent="0" algn="ctr">
                        <a:lnSpc>
                          <a:spcPct val="115000"/>
                        </a:lnSpc>
                        <a:spcAft>
                          <a:spcPts val="800"/>
                        </a:spcAft>
                        <a:buFont typeface="+mj-lt"/>
                        <a:buNone/>
                      </a:pPr>
                      <a:r>
                        <a:rPr lang="mn-MN" sz="1400" dirty="0">
                          <a:effectLst/>
                          <a:latin typeface="Arial" panose="020B0604020202020204" pitchFamily="34" charset="0"/>
                          <a:cs typeface="Arial" panose="020B0604020202020204" pitchFamily="34" charset="0"/>
                        </a:rPr>
                        <a:t>4. </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4388" marR="64388" marT="0" marB="0"/>
                </a:tc>
                <a:tc>
                  <a:txBody>
                    <a:bodyPr/>
                    <a:lstStyle/>
                    <a:p>
                      <a:pPr algn="just">
                        <a:lnSpc>
                          <a:spcPct val="115000"/>
                        </a:lnSpc>
                        <a:spcAft>
                          <a:spcPts val="800"/>
                        </a:spcAft>
                      </a:pPr>
                      <a:r>
                        <a:rPr lang="mn-MN" sz="1400">
                          <a:effectLst/>
                          <a:latin typeface="Arial" panose="020B0604020202020204" pitchFamily="34" charset="0"/>
                          <a:cs typeface="Arial" panose="020B0604020202020204" pitchFamily="34" charset="0"/>
                        </a:rPr>
                        <a:t>Сургалтын зохион байгуулалт</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4388" marR="64388" marT="0" marB="0"/>
                </a:tc>
                <a:tc>
                  <a:txBody>
                    <a:bodyPr/>
                    <a:lstStyle/>
                    <a:p>
                      <a:pPr algn="just">
                        <a:lnSpc>
                          <a:spcPct val="115000"/>
                        </a:lnSpc>
                        <a:spcAft>
                          <a:spcPts val="800"/>
                        </a:spcAft>
                      </a:pPr>
                      <a:r>
                        <a:rPr lang="mn-MN" sz="1400">
                          <a:effectLst/>
                          <a:latin typeface="Arial" panose="020B0604020202020204" pitchFamily="34" charset="0"/>
                          <a:cs typeface="Arial" panose="020B0604020202020204" pitchFamily="34" charset="0"/>
                        </a:rPr>
                        <a:t>ЭМЯ-ны харьяа ЭМХТ</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4388" marR="64388" marT="0" marB="0"/>
                </a:tc>
                <a:tc>
                  <a:txBody>
                    <a:bodyPr/>
                    <a:lstStyle/>
                    <a:p>
                      <a:pPr algn="just">
                        <a:lnSpc>
                          <a:spcPct val="115000"/>
                        </a:lnSpc>
                        <a:spcAft>
                          <a:spcPts val="800"/>
                        </a:spcAft>
                      </a:pPr>
                      <a:r>
                        <a:rPr lang="mn-MN" sz="1400">
                          <a:effectLst/>
                          <a:latin typeface="Arial" panose="020B0604020202020204" pitchFamily="34" charset="0"/>
                          <a:cs typeface="Arial" panose="020B0604020202020204" pitchFamily="34" charset="0"/>
                        </a:rPr>
                        <a:t>АШУҮИС-ийн МДИ</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4388" marR="64388" marT="0" marB="0"/>
                </a:tc>
                <a:extLst>
                  <a:ext uri="{0D108BD9-81ED-4DB2-BD59-A6C34878D82A}">
                    <a16:rowId xmlns:a16="http://schemas.microsoft.com/office/drawing/2014/main" val="3757777880"/>
                  </a:ext>
                </a:extLst>
              </a:tr>
              <a:tr h="1761302">
                <a:tc>
                  <a:txBody>
                    <a:bodyPr/>
                    <a:lstStyle/>
                    <a:p>
                      <a:pPr marL="0" lvl="0" indent="0" algn="ctr">
                        <a:lnSpc>
                          <a:spcPct val="115000"/>
                        </a:lnSpc>
                        <a:spcAft>
                          <a:spcPts val="800"/>
                        </a:spcAft>
                        <a:buFont typeface="+mj-lt"/>
                        <a:buNone/>
                      </a:pPr>
                      <a:r>
                        <a:rPr lang="mn-MN" sz="1400" dirty="0">
                          <a:effectLst/>
                          <a:latin typeface="Arial" panose="020B0604020202020204" pitchFamily="34" charset="0"/>
                          <a:cs typeface="Arial" panose="020B0604020202020204" pitchFamily="34" charset="0"/>
                        </a:rPr>
                        <a:t>5. </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4388" marR="64388" marT="0" marB="0"/>
                </a:tc>
                <a:tc>
                  <a:txBody>
                    <a:bodyPr/>
                    <a:lstStyle/>
                    <a:p>
                      <a:pPr algn="just">
                        <a:lnSpc>
                          <a:spcPct val="115000"/>
                        </a:lnSpc>
                        <a:spcAft>
                          <a:spcPts val="800"/>
                        </a:spcAft>
                      </a:pPr>
                      <a:r>
                        <a:rPr lang="mn-MN" sz="1400" dirty="0">
                          <a:effectLst/>
                          <a:latin typeface="Arial" panose="020B0604020202020204" pitchFamily="34" charset="0"/>
                          <a:cs typeface="Arial" panose="020B0604020202020204" pitchFamily="34" charset="0"/>
                        </a:rPr>
                        <a:t>Төгсөлтийн дараах сургалт явагдах бааз эмнэлэг</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4388" marR="64388" marT="0" marB="0"/>
                </a:tc>
                <a:tc>
                  <a:txBody>
                    <a:bodyPr/>
                    <a:lstStyle/>
                    <a:p>
                      <a:pPr algn="just">
                        <a:lnSpc>
                          <a:spcPct val="115000"/>
                        </a:lnSpc>
                        <a:spcAft>
                          <a:spcPts val="800"/>
                        </a:spcAft>
                      </a:pPr>
                      <a:r>
                        <a:rPr lang="mn-MN" sz="1400" dirty="0">
                          <a:effectLst/>
                          <a:latin typeface="Arial" panose="020B0604020202020204" pitchFamily="34" charset="0"/>
                          <a:cs typeface="Arial" panose="020B0604020202020204" pitchFamily="34" charset="0"/>
                        </a:rPr>
                        <a:t>ЭМЯ-ны дэргэдэх Эмнэлгийн мэргэжилтний Хөгжлийн зөвлөлөөс зөвшөөрөл авсан сургалт эрхлэх байгууллагууд </a:t>
                      </a:r>
                      <a:r>
                        <a:rPr lang="en-US" sz="1400" dirty="0">
                          <a:effectLst/>
                          <a:latin typeface="Arial" panose="020B0604020202020204" pitchFamily="34" charset="0"/>
                          <a:cs typeface="Arial" panose="020B0604020202020204" pitchFamily="34" charset="0"/>
                        </a:rPr>
                        <a:t>(</a:t>
                      </a:r>
                      <a:r>
                        <a:rPr lang="mn-MN" sz="1400" dirty="0">
                          <a:effectLst/>
                          <a:latin typeface="Arial" panose="020B0604020202020204" pitchFamily="34" charset="0"/>
                          <a:cs typeface="Arial" panose="020B0604020202020204" pitchFamily="34" charset="0"/>
                        </a:rPr>
                        <a:t>УНТЭ, УХТЭ, УГТЭ г.мэт</a:t>
                      </a:r>
                      <a:r>
                        <a:rPr lang="en-US" sz="1400" dirty="0">
                          <a:effectLst/>
                          <a:latin typeface="Arial" panose="020B0604020202020204" pitchFamily="34" charset="0"/>
                          <a:cs typeface="Arial" panose="020B0604020202020204" pitchFamily="34" charset="0"/>
                        </a:rPr>
                        <a:t>)</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4388" marR="64388" marT="0" marB="0"/>
                </a:tc>
                <a:tc>
                  <a:txBody>
                    <a:bodyPr/>
                    <a:lstStyle/>
                    <a:p>
                      <a:pPr algn="just">
                        <a:lnSpc>
                          <a:spcPct val="115000"/>
                        </a:lnSpc>
                        <a:spcAft>
                          <a:spcPts val="800"/>
                        </a:spcAft>
                      </a:pPr>
                      <a:r>
                        <a:rPr lang="mn-MN" sz="1400" dirty="0">
                          <a:effectLst/>
                          <a:latin typeface="Arial" panose="020B0604020202020204" pitchFamily="34" charset="0"/>
                          <a:cs typeface="Arial" panose="020B0604020202020204" pitchFamily="34" charset="0"/>
                        </a:rPr>
                        <a:t>АШУҮИС-ийн төв эмнэлэг</a:t>
                      </a:r>
                      <a:endParaRPr lang="en-US" sz="1400" dirty="0">
                        <a:effectLst/>
                        <a:latin typeface="Arial" panose="020B0604020202020204" pitchFamily="34" charset="0"/>
                        <a:cs typeface="Arial" panose="020B0604020202020204" pitchFamily="34" charset="0"/>
                      </a:endParaRPr>
                    </a:p>
                    <a:p>
                      <a:pPr algn="just">
                        <a:lnSpc>
                          <a:spcPct val="115000"/>
                        </a:lnSpc>
                        <a:spcAft>
                          <a:spcPts val="800"/>
                        </a:spcAft>
                      </a:pPr>
                      <a:r>
                        <a:rPr lang="mn-MN" sz="1400" dirty="0">
                          <a:effectLst/>
                          <a:latin typeface="Arial" panose="020B0604020202020204" pitchFamily="34" charset="0"/>
                          <a:cs typeface="Arial" panose="020B0604020202020204" pitchFamily="34" charset="0"/>
                        </a:rPr>
                        <a:t>Монгол Японы эмнэлэг</a:t>
                      </a:r>
                      <a:endParaRPr lang="en-US" sz="1400" dirty="0">
                        <a:effectLst/>
                        <a:latin typeface="Arial" panose="020B0604020202020204" pitchFamily="34" charset="0"/>
                        <a:cs typeface="Arial" panose="020B0604020202020204" pitchFamily="34" charset="0"/>
                      </a:endParaRPr>
                    </a:p>
                    <a:p>
                      <a:pPr algn="just">
                        <a:lnSpc>
                          <a:spcPct val="115000"/>
                        </a:lnSpc>
                        <a:spcAft>
                          <a:spcPts val="800"/>
                        </a:spcAft>
                      </a:pPr>
                      <a:r>
                        <a:rPr lang="mn-MN" sz="1400" dirty="0">
                          <a:effectLst/>
                          <a:latin typeface="Arial" panose="020B0604020202020204" pitchFamily="34" charset="0"/>
                          <a:cs typeface="Arial" panose="020B0604020202020204" pitchFamily="34" charset="0"/>
                        </a:rPr>
                        <a:t>Нүүр ам судлын төв эмнэлэг</a:t>
                      </a:r>
                      <a:endParaRPr lang="en-US" sz="1400" dirty="0">
                        <a:effectLst/>
                        <a:latin typeface="Arial" panose="020B0604020202020204" pitchFamily="34" charset="0"/>
                        <a:cs typeface="Arial" panose="020B0604020202020204" pitchFamily="34" charset="0"/>
                      </a:endParaRPr>
                    </a:p>
                    <a:p>
                      <a:pPr algn="just">
                        <a:lnSpc>
                          <a:spcPct val="115000"/>
                        </a:lnSpc>
                        <a:spcAft>
                          <a:spcPts val="800"/>
                        </a:spcAft>
                      </a:pPr>
                      <a:r>
                        <a:rPr lang="mn-MN" sz="1400" dirty="0">
                          <a:effectLst/>
                          <a:latin typeface="Arial" panose="020B0604020202020204" pitchFamily="34" charset="0"/>
                          <a:cs typeface="Arial" panose="020B0604020202020204" pitchFamily="34" charset="0"/>
                        </a:rPr>
                        <a:t>МУАУ-ны төв эмнэлэг болон ЭМЯ-ны Эмнэлгийн мэргэжилтний хөгжлийн зөвлөлөөс эрх авсан сургалт эрхлэх байгууллагууд</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4388" marR="64388" marT="0" marB="0"/>
                </a:tc>
                <a:extLst>
                  <a:ext uri="{0D108BD9-81ED-4DB2-BD59-A6C34878D82A}">
                    <a16:rowId xmlns:a16="http://schemas.microsoft.com/office/drawing/2014/main" val="3498243307"/>
                  </a:ext>
                </a:extLst>
              </a:tr>
              <a:tr h="588260">
                <a:tc>
                  <a:txBody>
                    <a:bodyPr/>
                    <a:lstStyle/>
                    <a:p>
                      <a:pPr marL="0" lvl="0" indent="0" algn="ctr">
                        <a:lnSpc>
                          <a:spcPct val="115000"/>
                        </a:lnSpc>
                        <a:spcAft>
                          <a:spcPts val="800"/>
                        </a:spcAft>
                        <a:buFont typeface="+mj-lt"/>
                        <a:buNone/>
                      </a:pPr>
                      <a:r>
                        <a:rPr lang="mn-MN" sz="1400" dirty="0">
                          <a:effectLst/>
                          <a:latin typeface="Arial" panose="020B0604020202020204" pitchFamily="34" charset="0"/>
                          <a:cs typeface="Arial" panose="020B0604020202020204" pitchFamily="34" charset="0"/>
                        </a:rPr>
                        <a:t>6. </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4388" marR="64388" marT="0" marB="0"/>
                </a:tc>
                <a:tc>
                  <a:txBody>
                    <a:bodyPr/>
                    <a:lstStyle/>
                    <a:p>
                      <a:pPr algn="just">
                        <a:lnSpc>
                          <a:spcPct val="115000"/>
                        </a:lnSpc>
                        <a:spcAft>
                          <a:spcPts val="800"/>
                        </a:spcAft>
                      </a:pPr>
                      <a:r>
                        <a:rPr lang="mn-MN" sz="1400">
                          <a:effectLst/>
                          <a:latin typeface="Arial" panose="020B0604020202020204" pitchFamily="34" charset="0"/>
                          <a:cs typeface="Arial" panose="020B0604020202020204" pitchFamily="34" charset="0"/>
                        </a:rPr>
                        <a:t>Элсэлт, төгсөлтийн шалгалтын зохион байгуулалт</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4388" marR="64388" marT="0" marB="0"/>
                </a:tc>
                <a:tc>
                  <a:txBody>
                    <a:bodyPr/>
                    <a:lstStyle/>
                    <a:p>
                      <a:pPr algn="just">
                        <a:lnSpc>
                          <a:spcPct val="115000"/>
                        </a:lnSpc>
                        <a:spcAft>
                          <a:spcPts val="800"/>
                        </a:spcAft>
                      </a:pPr>
                      <a:r>
                        <a:rPr lang="mn-MN" sz="1400" dirty="0">
                          <a:effectLst/>
                          <a:latin typeface="Arial" panose="020B0604020202020204" pitchFamily="34" charset="0"/>
                          <a:cs typeface="Arial" panose="020B0604020202020204" pitchFamily="34" charset="0"/>
                        </a:rPr>
                        <a:t>ЭМС-ын тушаалаар батлагдана. </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4388" marR="64388" marT="0" marB="0"/>
                </a:tc>
                <a:tc>
                  <a:txBody>
                    <a:bodyPr/>
                    <a:lstStyle/>
                    <a:p>
                      <a:pPr algn="just">
                        <a:lnSpc>
                          <a:spcPct val="115000"/>
                        </a:lnSpc>
                        <a:spcAft>
                          <a:spcPts val="800"/>
                        </a:spcAft>
                      </a:pPr>
                      <a:r>
                        <a:rPr lang="mn-MN" sz="1400" dirty="0">
                          <a:effectLst/>
                          <a:latin typeface="Arial" panose="020B0604020202020204" pitchFamily="34" charset="0"/>
                          <a:cs typeface="Arial" panose="020B0604020202020204" pitchFamily="34" charset="0"/>
                        </a:rPr>
                        <a:t>АШУҮИС-ийн захирлын тушаалаар батлагдана. </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4388" marR="64388" marT="0" marB="0"/>
                </a:tc>
                <a:extLst>
                  <a:ext uri="{0D108BD9-81ED-4DB2-BD59-A6C34878D82A}">
                    <a16:rowId xmlns:a16="http://schemas.microsoft.com/office/drawing/2014/main" val="1887806554"/>
                  </a:ext>
                </a:extLst>
              </a:tr>
            </a:tbl>
          </a:graphicData>
        </a:graphic>
      </p:graphicFrame>
    </p:spTree>
    <p:extLst>
      <p:ext uri="{BB962C8B-B14F-4D97-AF65-F5344CB8AC3E}">
        <p14:creationId xmlns:p14="http://schemas.microsoft.com/office/powerpoint/2010/main" val="38012384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2C39282-40C9-0298-751A-AA9FB9FE7A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685" y="232845"/>
            <a:ext cx="512628" cy="585860"/>
          </a:xfrm>
          <a:prstGeom prst="rect">
            <a:avLst/>
          </a:prstGeom>
        </p:spPr>
      </p:pic>
      <p:sp>
        <p:nvSpPr>
          <p:cNvPr id="2" name="TextBox 1">
            <a:extLst>
              <a:ext uri="{FF2B5EF4-FFF2-40B4-BE49-F238E27FC236}">
                <a16:creationId xmlns:a16="http://schemas.microsoft.com/office/drawing/2014/main" id="{3C560940-EA1B-2C51-3C7F-7134671F4C31}"/>
              </a:ext>
            </a:extLst>
          </p:cNvPr>
          <p:cNvSpPr txBox="1"/>
          <p:nvPr/>
        </p:nvSpPr>
        <p:spPr>
          <a:xfrm rot="5400000">
            <a:off x="-1781701" y="3922773"/>
            <a:ext cx="4851401" cy="646331"/>
          </a:xfrm>
          <a:prstGeom prst="rect">
            <a:avLst/>
          </a:prstGeom>
          <a:noFill/>
        </p:spPr>
        <p:txBody>
          <a:bodyPr wrap="square">
            <a:spAutoFit/>
          </a:bodyPr>
          <a:lstStyle/>
          <a:p>
            <a:r>
              <a:rPr lang="mn-Mong-CN" sz="3600" b="1" dirty="0">
                <a:solidFill>
                  <a:srgbClr val="002060"/>
                </a:solidFill>
                <a:latin typeface="Arial" panose="020B0604020202020204" pitchFamily="34" charset="0"/>
              </a:rPr>
              <a:t>ᠡᠷᠡᢉᠦᠯ ᠮᠡᠨᠳᠦ ᠎ᠶᠢᠨ ᠬᠥ᠍᠍᠍᠍᠍᠍᠍᠍᠋᠋᠍᠍ᠭ᠍ᠵᠢᠯ ᠦᠨ ᠲᠥᠪ </a:t>
            </a:r>
            <a:endParaRPr lang="en-US" sz="3600" b="1" dirty="0">
              <a:solidFill>
                <a:srgbClr val="002060"/>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21DCEEB4-710D-26D2-B1F9-218A113E15D5}"/>
              </a:ext>
            </a:extLst>
          </p:cNvPr>
          <p:cNvSpPr txBox="1"/>
          <p:nvPr/>
        </p:nvSpPr>
        <p:spPr>
          <a:xfrm>
            <a:off x="887808" y="568552"/>
            <a:ext cx="1368895" cy="307777"/>
          </a:xfrm>
          <a:prstGeom prst="rect">
            <a:avLst/>
          </a:prstGeom>
          <a:noFill/>
        </p:spPr>
        <p:txBody>
          <a:bodyPr wrap="square" rtlCol="0">
            <a:spAutoFit/>
          </a:bodyPr>
          <a:lstStyle/>
          <a:p>
            <a:r>
              <a:rPr lang="mn-MN" sz="700" b="1" dirty="0">
                <a:solidFill>
                  <a:srgbClr val="002060"/>
                </a:solidFill>
                <a:latin typeface="Arial" panose="020B0604020202020204" pitchFamily="34" charset="0"/>
                <a:ea typeface="Tahoma" panose="020B0604030504040204" pitchFamily="34" charset="0"/>
                <a:cs typeface="Arial" panose="020B0604020202020204" pitchFamily="34" charset="0"/>
              </a:rPr>
              <a:t>ЭРҮҮЛ МЭНДИЙН</a:t>
            </a:r>
          </a:p>
          <a:p>
            <a:r>
              <a:rPr lang="mn-MN" sz="700" b="1" dirty="0">
                <a:solidFill>
                  <a:srgbClr val="002060"/>
                </a:solidFill>
                <a:latin typeface="Arial" panose="020B0604020202020204" pitchFamily="34" charset="0"/>
                <a:ea typeface="Tahoma" panose="020B0604030504040204" pitchFamily="34" charset="0"/>
                <a:cs typeface="Arial" panose="020B0604020202020204" pitchFamily="34" charset="0"/>
              </a:rPr>
              <a:t>ХӨГЖЛИЙН ТӨВ</a:t>
            </a:r>
          </a:p>
        </p:txBody>
      </p:sp>
      <p:sp>
        <p:nvSpPr>
          <p:cNvPr id="26" name="Title 1">
            <a:extLst>
              <a:ext uri="{FF2B5EF4-FFF2-40B4-BE49-F238E27FC236}">
                <a16:creationId xmlns:a16="http://schemas.microsoft.com/office/drawing/2014/main" id="{73EAAF7D-C24D-4539-BEB2-AFEB610DF834}"/>
              </a:ext>
            </a:extLst>
          </p:cNvPr>
          <p:cNvSpPr txBox="1">
            <a:spLocks noGrp="1"/>
          </p:cNvSpPr>
          <p:nvPr>
            <p:ph type="title"/>
          </p:nvPr>
        </p:nvSpPr>
        <p:spPr>
          <a:xfrm>
            <a:off x="1197495" y="-13957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mn-MN" sz="2400" dirty="0">
                <a:solidFill>
                  <a:srgbClr val="002060"/>
                </a:solidFill>
                <a:latin typeface="Arial" panose="020B0604020202020204" pitchFamily="34" charset="0"/>
                <a:cs typeface="Arial" panose="020B0604020202020204" pitchFamily="34" charset="0"/>
              </a:rPr>
              <a:t>ҮНДСЭН МЭРГЭШЛИЙН СУРГАЛТ</a:t>
            </a:r>
            <a:endParaRPr lang="en-US" sz="2400" dirty="0">
              <a:solidFill>
                <a:srgbClr val="002060"/>
              </a:solidFill>
              <a:latin typeface="Arial" panose="020B0604020202020204" pitchFamily="34" charset="0"/>
              <a:cs typeface="Arial" panose="020B0604020202020204" pitchFamily="34" charset="0"/>
            </a:endParaRPr>
          </a:p>
        </p:txBody>
      </p:sp>
      <p:grpSp>
        <p:nvGrpSpPr>
          <p:cNvPr id="4" name="Group 3">
            <a:extLst>
              <a:ext uri="{FF2B5EF4-FFF2-40B4-BE49-F238E27FC236}">
                <a16:creationId xmlns:a16="http://schemas.microsoft.com/office/drawing/2014/main" id="{015F810D-E2E1-491C-A8F2-099EC90F870C}"/>
              </a:ext>
            </a:extLst>
          </p:cNvPr>
          <p:cNvGrpSpPr/>
          <p:nvPr/>
        </p:nvGrpSpPr>
        <p:grpSpPr>
          <a:xfrm>
            <a:off x="0" y="922742"/>
            <a:ext cx="12192000" cy="5345029"/>
            <a:chOff x="0" y="922742"/>
            <a:chExt cx="12192000" cy="5345029"/>
          </a:xfrm>
        </p:grpSpPr>
        <p:cxnSp>
          <p:nvCxnSpPr>
            <p:cNvPr id="7" name="Straight Connector 6">
              <a:extLst>
                <a:ext uri="{FF2B5EF4-FFF2-40B4-BE49-F238E27FC236}">
                  <a16:creationId xmlns:a16="http://schemas.microsoft.com/office/drawing/2014/main" id="{78D62FF2-EF4D-B214-E4EB-AF4B4483340F}"/>
                </a:ext>
              </a:extLst>
            </p:cNvPr>
            <p:cNvCxnSpPr>
              <a:cxnSpLocks/>
            </p:cNvCxnSpPr>
            <p:nvPr/>
          </p:nvCxnSpPr>
          <p:spPr>
            <a:xfrm>
              <a:off x="478905" y="922742"/>
              <a:ext cx="11206276" cy="0"/>
            </a:xfrm>
            <a:prstGeom prst="line">
              <a:avLst/>
            </a:prstGeom>
            <a:ln w="63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94BB54A-7592-B26E-70E6-C5A423FF601A}"/>
                </a:ext>
              </a:extLst>
            </p:cNvPr>
            <p:cNvCxnSpPr>
              <a:cxnSpLocks/>
            </p:cNvCxnSpPr>
            <p:nvPr/>
          </p:nvCxnSpPr>
          <p:spPr>
            <a:xfrm>
              <a:off x="0" y="6267771"/>
              <a:ext cx="12192000" cy="0"/>
            </a:xfrm>
            <a:prstGeom prst="line">
              <a:avLst/>
            </a:prstGeom>
            <a:ln w="12700">
              <a:solidFill>
                <a:srgbClr val="E2A54C"/>
              </a:solidFill>
            </a:ln>
          </p:spPr>
          <p:style>
            <a:lnRef idx="1">
              <a:schemeClr val="accent1"/>
            </a:lnRef>
            <a:fillRef idx="0">
              <a:schemeClr val="accent1"/>
            </a:fillRef>
            <a:effectRef idx="0">
              <a:schemeClr val="accent1"/>
            </a:effectRef>
            <a:fontRef idx="minor">
              <a:schemeClr val="tx1"/>
            </a:fontRef>
          </p:style>
        </p:cxnSp>
      </p:grpSp>
      <p:graphicFrame>
        <p:nvGraphicFramePr>
          <p:cNvPr id="13" name="Chart 12">
            <a:extLst>
              <a:ext uri="{FF2B5EF4-FFF2-40B4-BE49-F238E27FC236}">
                <a16:creationId xmlns:a16="http://schemas.microsoft.com/office/drawing/2014/main" id="{FCFD597A-078E-44DB-9E6F-490399CB50F3}"/>
              </a:ext>
            </a:extLst>
          </p:cNvPr>
          <p:cNvGraphicFramePr>
            <a:graphicFrameLocks/>
          </p:cNvGraphicFramePr>
          <p:nvPr>
            <p:extLst>
              <p:ext uri="{D42A27DB-BD31-4B8C-83A1-F6EECF244321}">
                <p14:modId xmlns:p14="http://schemas.microsoft.com/office/powerpoint/2010/main" val="2326829899"/>
              </p:ext>
            </p:extLst>
          </p:nvPr>
        </p:nvGraphicFramePr>
        <p:xfrm>
          <a:off x="1572255" y="1256979"/>
          <a:ext cx="3513554" cy="3322235"/>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Box 13">
            <a:extLst>
              <a:ext uri="{FF2B5EF4-FFF2-40B4-BE49-F238E27FC236}">
                <a16:creationId xmlns:a16="http://schemas.microsoft.com/office/drawing/2014/main" id="{A97982CD-06F7-41BE-8FAC-E22AB19039B0}"/>
              </a:ext>
            </a:extLst>
          </p:cNvPr>
          <p:cNvSpPr txBox="1"/>
          <p:nvPr/>
        </p:nvSpPr>
        <p:spPr>
          <a:xfrm>
            <a:off x="5589181" y="963127"/>
            <a:ext cx="6096000" cy="338554"/>
          </a:xfrm>
          <a:prstGeom prst="rect">
            <a:avLst/>
          </a:prstGeom>
          <a:noFill/>
        </p:spPr>
        <p:txBody>
          <a:bodyPr wrap="square">
            <a:spAutoFit/>
          </a:bodyPr>
          <a:lstStyle/>
          <a:p>
            <a:pPr algn="ctr" rtl="0">
              <a:defRPr sz="1400" b="0" i="0" u="none" strike="noStrike" kern="1200" spc="0" baseline="0">
                <a:solidFill>
                  <a:prstClr val="black">
                    <a:lumMod val="65000"/>
                    <a:lumOff val="35000"/>
                  </a:prstClr>
                </a:solidFill>
                <a:latin typeface="+mn-lt"/>
                <a:ea typeface="+mn-ea"/>
                <a:cs typeface="+mn-cs"/>
              </a:defRPr>
            </a:pPr>
            <a:r>
              <a:rPr lang="mn-MN" sz="1600" b="1" dirty="0">
                <a:solidFill>
                  <a:schemeClr val="tx1"/>
                </a:solidFill>
                <a:latin typeface="Arial" panose="020B0604020202020204" pitchFamily="34" charset="0"/>
                <a:cs typeface="Arial" panose="020B0604020202020204" pitchFamily="34" charset="0"/>
              </a:rPr>
              <a:t>Сургалтад бүртгүүлсэн шалгуулагчдын тоо, </a:t>
            </a:r>
            <a:r>
              <a:rPr lang="mn-MN" sz="1600" b="1" baseline="0" dirty="0">
                <a:solidFill>
                  <a:schemeClr val="tx1"/>
                </a:solidFill>
                <a:latin typeface="Arial" panose="020B0604020202020204" pitchFamily="34" charset="0"/>
                <a:cs typeface="Arial" panose="020B0604020202020204" pitchFamily="34" charset="0"/>
              </a:rPr>
              <a:t>мэргэшлээр</a:t>
            </a:r>
            <a:endParaRPr lang="en-US" sz="1600" b="1" dirty="0">
              <a:solidFill>
                <a:schemeClr val="tx1"/>
              </a:solidFill>
              <a:latin typeface="Arial" panose="020B0604020202020204" pitchFamily="34" charset="0"/>
              <a:cs typeface="Arial" panose="020B0604020202020204" pitchFamily="34" charset="0"/>
            </a:endParaRPr>
          </a:p>
        </p:txBody>
      </p:sp>
      <p:graphicFrame>
        <p:nvGraphicFramePr>
          <p:cNvPr id="15" name="Chart 14">
            <a:extLst>
              <a:ext uri="{FF2B5EF4-FFF2-40B4-BE49-F238E27FC236}">
                <a16:creationId xmlns:a16="http://schemas.microsoft.com/office/drawing/2014/main" id="{D94554C6-FAC3-44E5-94C0-AF080383922C}"/>
              </a:ext>
            </a:extLst>
          </p:cNvPr>
          <p:cNvGraphicFramePr>
            <a:graphicFrameLocks/>
          </p:cNvGraphicFramePr>
          <p:nvPr>
            <p:extLst>
              <p:ext uri="{D42A27DB-BD31-4B8C-83A1-F6EECF244321}">
                <p14:modId xmlns:p14="http://schemas.microsoft.com/office/powerpoint/2010/main" val="3732481916"/>
              </p:ext>
            </p:extLst>
          </p:nvPr>
        </p:nvGraphicFramePr>
        <p:xfrm>
          <a:off x="5589181" y="1317080"/>
          <a:ext cx="6123914" cy="3454854"/>
        </p:xfrm>
        <a:graphic>
          <a:graphicData uri="http://schemas.openxmlformats.org/drawingml/2006/chart">
            <c:chart xmlns:c="http://schemas.openxmlformats.org/drawingml/2006/chart" xmlns:r="http://schemas.openxmlformats.org/officeDocument/2006/relationships" r:id="rId5"/>
          </a:graphicData>
        </a:graphic>
      </p:graphicFrame>
      <p:sp>
        <p:nvSpPr>
          <p:cNvPr id="17" name="TextBox 16">
            <a:extLst>
              <a:ext uri="{FF2B5EF4-FFF2-40B4-BE49-F238E27FC236}">
                <a16:creationId xmlns:a16="http://schemas.microsoft.com/office/drawing/2014/main" id="{31F7FD6C-1812-4959-86DC-8D52E29FD2EF}"/>
              </a:ext>
            </a:extLst>
          </p:cNvPr>
          <p:cNvSpPr txBox="1"/>
          <p:nvPr/>
        </p:nvSpPr>
        <p:spPr>
          <a:xfrm>
            <a:off x="1329230" y="973016"/>
            <a:ext cx="4105108" cy="338554"/>
          </a:xfrm>
          <a:prstGeom prst="rect">
            <a:avLst/>
          </a:prstGeom>
          <a:noFill/>
        </p:spPr>
        <p:txBody>
          <a:bodyPr wrap="square">
            <a:spAutoFit/>
          </a:bodyPr>
          <a:lstStyle/>
          <a:p>
            <a:pPr algn="ctr" rtl="0">
              <a:defRPr sz="1800" b="1" i="0" u="none" strike="noStrike" kern="1200" cap="all" spc="150" baseline="0">
                <a:solidFill>
                  <a:prstClr val="black">
                    <a:lumMod val="50000"/>
                    <a:lumOff val="50000"/>
                  </a:prstClr>
                </a:solidFill>
                <a:latin typeface="+mn-lt"/>
                <a:ea typeface="+mn-ea"/>
                <a:cs typeface="+mn-cs"/>
              </a:defRPr>
            </a:pPr>
            <a:r>
              <a:rPr lang="mn-MN" sz="1600" b="1" i="0" u="none" strike="noStrike" cap="none" baseline="0" dirty="0">
                <a:solidFill>
                  <a:schemeClr val="tx1"/>
                </a:solidFill>
                <a:effectLst/>
                <a:latin typeface="Arial" panose="020B0604020202020204" pitchFamily="34" charset="0"/>
                <a:cs typeface="Arial" panose="020B0604020202020204" pitchFamily="34" charset="0"/>
              </a:rPr>
              <a:t>Элсэлт</a:t>
            </a:r>
            <a:endParaRPr lang="en-US" sz="1600" b="1" cap="none" dirty="0">
              <a:solidFill>
                <a:schemeClr val="tx1"/>
              </a:solidFill>
              <a:latin typeface="Arial" panose="020B0604020202020204" pitchFamily="34" charset="0"/>
              <a:cs typeface="Arial" panose="020B0604020202020204" pitchFamily="34" charset="0"/>
            </a:endParaRPr>
          </a:p>
        </p:txBody>
      </p:sp>
      <p:graphicFrame>
        <p:nvGraphicFramePr>
          <p:cNvPr id="16" name="Table 15">
            <a:extLst>
              <a:ext uri="{FF2B5EF4-FFF2-40B4-BE49-F238E27FC236}">
                <a16:creationId xmlns:a16="http://schemas.microsoft.com/office/drawing/2014/main" id="{5C31EDFD-BB77-497C-9817-5BB774DB315E}"/>
              </a:ext>
            </a:extLst>
          </p:cNvPr>
          <p:cNvGraphicFramePr>
            <a:graphicFrameLocks noGrp="1"/>
          </p:cNvGraphicFramePr>
          <p:nvPr>
            <p:extLst>
              <p:ext uri="{D42A27DB-BD31-4B8C-83A1-F6EECF244321}">
                <p14:modId xmlns:p14="http://schemas.microsoft.com/office/powerpoint/2010/main" val="931158464"/>
              </p:ext>
            </p:extLst>
          </p:nvPr>
        </p:nvGraphicFramePr>
        <p:xfrm>
          <a:off x="900313" y="4727987"/>
          <a:ext cx="5893136" cy="1298786"/>
        </p:xfrm>
        <a:graphic>
          <a:graphicData uri="http://schemas.openxmlformats.org/drawingml/2006/table">
            <a:tbl>
              <a:tblPr>
                <a:tableStyleId>{5C22544A-7EE6-4342-B048-85BDC9FD1C3A}</a:tableStyleId>
              </a:tblPr>
              <a:tblGrid>
                <a:gridCol w="1208120">
                  <a:extLst>
                    <a:ext uri="{9D8B030D-6E8A-4147-A177-3AD203B41FA5}">
                      <a16:colId xmlns:a16="http://schemas.microsoft.com/office/drawing/2014/main" val="736166153"/>
                    </a:ext>
                  </a:extLst>
                </a:gridCol>
                <a:gridCol w="1058469">
                  <a:extLst>
                    <a:ext uri="{9D8B030D-6E8A-4147-A177-3AD203B41FA5}">
                      <a16:colId xmlns:a16="http://schemas.microsoft.com/office/drawing/2014/main" val="3431625273"/>
                    </a:ext>
                  </a:extLst>
                </a:gridCol>
                <a:gridCol w="906636">
                  <a:extLst>
                    <a:ext uri="{9D8B030D-6E8A-4147-A177-3AD203B41FA5}">
                      <a16:colId xmlns:a16="http://schemas.microsoft.com/office/drawing/2014/main" val="3635128114"/>
                    </a:ext>
                  </a:extLst>
                </a:gridCol>
                <a:gridCol w="906636">
                  <a:extLst>
                    <a:ext uri="{9D8B030D-6E8A-4147-A177-3AD203B41FA5}">
                      <a16:colId xmlns:a16="http://schemas.microsoft.com/office/drawing/2014/main" val="1939721960"/>
                    </a:ext>
                  </a:extLst>
                </a:gridCol>
                <a:gridCol w="1066680">
                  <a:extLst>
                    <a:ext uri="{9D8B030D-6E8A-4147-A177-3AD203B41FA5}">
                      <a16:colId xmlns:a16="http://schemas.microsoft.com/office/drawing/2014/main" val="3418843738"/>
                    </a:ext>
                  </a:extLst>
                </a:gridCol>
                <a:gridCol w="746595">
                  <a:extLst>
                    <a:ext uri="{9D8B030D-6E8A-4147-A177-3AD203B41FA5}">
                      <a16:colId xmlns:a16="http://schemas.microsoft.com/office/drawing/2014/main" val="3608149408"/>
                    </a:ext>
                  </a:extLst>
                </a:gridCol>
              </a:tblGrid>
              <a:tr h="209297">
                <a:tc>
                  <a:txBody>
                    <a:bodyPr/>
                    <a:lstStyle/>
                    <a:p>
                      <a:pPr algn="ctr" rtl="0" fontAlgn="ctr"/>
                      <a:r>
                        <a:rPr lang="en-US" sz="1200" u="none" strike="noStrike" dirty="0">
                          <a:effectLst/>
                          <a:highlight>
                            <a:srgbClr val="E9EBF5"/>
                          </a:highlight>
                          <a:latin typeface="Arial" panose="020B0604020202020204" pitchFamily="34" charset="0"/>
                          <a:cs typeface="Arial" panose="020B0604020202020204" pitchFamily="34" charset="0"/>
                        </a:rPr>
                        <a:t> </a:t>
                      </a:r>
                      <a:endParaRPr lang="en-US" sz="1200" b="0" i="0" u="none" strike="noStrike" dirty="0">
                        <a:solidFill>
                          <a:srgbClr val="000000"/>
                        </a:solidFill>
                        <a:effectLst/>
                        <a:highlight>
                          <a:srgbClr val="E9EBF5"/>
                        </a:highlight>
                        <a:latin typeface="Arial" panose="020B0604020202020204" pitchFamily="34" charset="0"/>
                        <a:cs typeface="Arial" panose="020B0604020202020204" pitchFamily="34" charset="0"/>
                      </a:endParaRPr>
                    </a:p>
                  </a:txBody>
                  <a:tcPr marL="9525" marR="9525" marT="9525" marB="0" anchor="ctr"/>
                </a:tc>
                <a:tc>
                  <a:txBody>
                    <a:bodyPr/>
                    <a:lstStyle/>
                    <a:p>
                      <a:pPr algn="ctr" rtl="0" fontAlgn="ctr"/>
                      <a:r>
                        <a:rPr lang="mn-MN" sz="1200" b="1" u="none" strike="noStrike" dirty="0">
                          <a:effectLst/>
                          <a:highlight>
                            <a:srgbClr val="E9EBF5"/>
                          </a:highlight>
                          <a:latin typeface="Arial" panose="020B0604020202020204" pitchFamily="34" charset="0"/>
                          <a:cs typeface="Arial" panose="020B0604020202020204" pitchFamily="34" charset="0"/>
                        </a:rPr>
                        <a:t>2020 он </a:t>
                      </a:r>
                      <a:endParaRPr lang="mn-MN" sz="1200" b="1" i="0" u="none" strike="noStrike" dirty="0">
                        <a:solidFill>
                          <a:srgbClr val="000000"/>
                        </a:solidFill>
                        <a:effectLst/>
                        <a:highlight>
                          <a:srgbClr val="E9EBF5"/>
                        </a:highlight>
                        <a:latin typeface="Arial" panose="020B0604020202020204" pitchFamily="34" charset="0"/>
                        <a:cs typeface="Arial" panose="020B0604020202020204" pitchFamily="34" charset="0"/>
                      </a:endParaRPr>
                    </a:p>
                  </a:txBody>
                  <a:tcPr marL="9525" marR="9525" marT="9525" marB="0" anchor="ctr"/>
                </a:tc>
                <a:tc>
                  <a:txBody>
                    <a:bodyPr/>
                    <a:lstStyle/>
                    <a:p>
                      <a:pPr algn="ctr" rtl="0" fontAlgn="ctr"/>
                      <a:r>
                        <a:rPr lang="mn-MN" sz="1200" b="1" u="none" strike="noStrike" dirty="0">
                          <a:effectLst/>
                          <a:highlight>
                            <a:srgbClr val="E9EBF5"/>
                          </a:highlight>
                          <a:latin typeface="Arial" panose="020B0604020202020204" pitchFamily="34" charset="0"/>
                          <a:cs typeface="Arial" panose="020B0604020202020204" pitchFamily="34" charset="0"/>
                        </a:rPr>
                        <a:t>2021 он </a:t>
                      </a:r>
                      <a:endParaRPr lang="mn-MN" sz="1200" b="1" i="0" u="none" strike="noStrike" dirty="0">
                        <a:solidFill>
                          <a:srgbClr val="000000"/>
                        </a:solidFill>
                        <a:effectLst/>
                        <a:highlight>
                          <a:srgbClr val="E9EBF5"/>
                        </a:highlight>
                        <a:latin typeface="Arial" panose="020B0604020202020204" pitchFamily="34" charset="0"/>
                        <a:cs typeface="Arial" panose="020B0604020202020204" pitchFamily="34" charset="0"/>
                      </a:endParaRPr>
                    </a:p>
                  </a:txBody>
                  <a:tcPr marL="9525" marR="9525" marT="9525" marB="0" anchor="ctr"/>
                </a:tc>
                <a:tc>
                  <a:txBody>
                    <a:bodyPr/>
                    <a:lstStyle/>
                    <a:p>
                      <a:pPr algn="ctr" rtl="0" fontAlgn="ctr"/>
                      <a:r>
                        <a:rPr lang="mn-MN" sz="1200" b="1" u="none" strike="noStrike" dirty="0">
                          <a:effectLst/>
                          <a:highlight>
                            <a:srgbClr val="E9EBF5"/>
                          </a:highlight>
                          <a:latin typeface="Arial" panose="020B0604020202020204" pitchFamily="34" charset="0"/>
                          <a:cs typeface="Arial" panose="020B0604020202020204" pitchFamily="34" charset="0"/>
                        </a:rPr>
                        <a:t>2022 он </a:t>
                      </a:r>
                      <a:endParaRPr lang="mn-MN" sz="1200" b="1" i="0" u="none" strike="noStrike" dirty="0">
                        <a:solidFill>
                          <a:srgbClr val="000000"/>
                        </a:solidFill>
                        <a:effectLst/>
                        <a:highlight>
                          <a:srgbClr val="E9EBF5"/>
                        </a:highligh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mn-MN" sz="1200" b="1" u="none" strike="noStrike" dirty="0">
                          <a:effectLst/>
                          <a:latin typeface="Arial" panose="020B0604020202020204" pitchFamily="34" charset="0"/>
                          <a:cs typeface="Arial" panose="020B0604020202020204" pitchFamily="34" charset="0"/>
                        </a:rPr>
                        <a:t>2023 он</a:t>
                      </a:r>
                      <a:endParaRPr lang="mn-MN"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mn-MN" sz="1200" b="1" i="0" u="none" strike="noStrike" dirty="0">
                          <a:solidFill>
                            <a:srgbClr val="000000"/>
                          </a:solidFill>
                          <a:effectLst/>
                          <a:latin typeface="Arial" panose="020B0604020202020204" pitchFamily="34" charset="0"/>
                          <a:cs typeface="Arial" panose="020B0604020202020204" pitchFamily="34" charset="0"/>
                        </a:rPr>
                        <a:t>2024 он</a:t>
                      </a:r>
                    </a:p>
                  </a:txBody>
                  <a:tcPr marL="9525" marR="9525" marT="9525" marB="0" anchor="b"/>
                </a:tc>
                <a:extLst>
                  <a:ext uri="{0D108BD9-81ED-4DB2-BD59-A6C34878D82A}">
                    <a16:rowId xmlns:a16="http://schemas.microsoft.com/office/drawing/2014/main" val="4210907384"/>
                  </a:ext>
                </a:extLst>
              </a:tr>
              <a:tr h="377879">
                <a:tc>
                  <a:txBody>
                    <a:bodyPr/>
                    <a:lstStyle/>
                    <a:p>
                      <a:pPr algn="just" rtl="0" fontAlgn="ctr"/>
                      <a:r>
                        <a:rPr lang="mn-MN" sz="1200" u="none" strike="noStrike" dirty="0">
                          <a:solidFill>
                            <a:schemeClr val="accent1">
                              <a:lumMod val="75000"/>
                            </a:schemeClr>
                          </a:solidFill>
                          <a:effectLst/>
                          <a:highlight>
                            <a:srgbClr val="E9EBF5"/>
                          </a:highlight>
                          <a:latin typeface="Arial" panose="020B0604020202020204" pitchFamily="34" charset="0"/>
                          <a:cs typeface="Arial" panose="020B0604020202020204" pitchFamily="34" charset="0"/>
                        </a:rPr>
                        <a:t>Батлагдсан хяналтын тоо </a:t>
                      </a:r>
                      <a:endParaRPr lang="mn-MN" sz="1200" b="0" i="0" u="none" strike="noStrike" dirty="0">
                        <a:solidFill>
                          <a:schemeClr val="accent1">
                            <a:lumMod val="75000"/>
                          </a:schemeClr>
                        </a:solidFill>
                        <a:effectLst/>
                        <a:highlight>
                          <a:srgbClr val="E9EBF5"/>
                        </a:highlight>
                        <a:latin typeface="Arial" panose="020B0604020202020204" pitchFamily="34" charset="0"/>
                        <a:cs typeface="Arial" panose="020B0604020202020204" pitchFamily="34" charset="0"/>
                      </a:endParaRPr>
                    </a:p>
                  </a:txBody>
                  <a:tcPr marL="9525" marR="9525" marT="9525" marB="0" anchor="ctr"/>
                </a:tc>
                <a:tc>
                  <a:txBody>
                    <a:bodyPr/>
                    <a:lstStyle/>
                    <a:p>
                      <a:pPr algn="ctr" rtl="0" fontAlgn="ctr"/>
                      <a:r>
                        <a:rPr lang="en-US" sz="1200" u="none" strike="noStrike" dirty="0">
                          <a:solidFill>
                            <a:schemeClr val="accent1">
                              <a:lumMod val="75000"/>
                            </a:schemeClr>
                          </a:solidFill>
                          <a:effectLst/>
                          <a:highlight>
                            <a:srgbClr val="E9EBF5"/>
                          </a:highlight>
                          <a:latin typeface="Arial" panose="020B0604020202020204" pitchFamily="34" charset="0"/>
                          <a:cs typeface="Arial" panose="020B0604020202020204" pitchFamily="34" charset="0"/>
                        </a:rPr>
                        <a:t>1076/ </a:t>
                      </a:r>
                      <a:endParaRPr lang="en-US" sz="1200" b="0" i="0" u="none" strike="noStrike" dirty="0">
                        <a:solidFill>
                          <a:schemeClr val="accent1">
                            <a:lumMod val="75000"/>
                          </a:schemeClr>
                        </a:solidFill>
                        <a:effectLst/>
                        <a:highlight>
                          <a:srgbClr val="E9EBF5"/>
                        </a:highlight>
                        <a:latin typeface="Arial" panose="020B0604020202020204" pitchFamily="34" charset="0"/>
                        <a:cs typeface="Arial" panose="020B0604020202020204" pitchFamily="34" charset="0"/>
                      </a:endParaRPr>
                    </a:p>
                  </a:txBody>
                  <a:tcPr marL="9525" marR="9525" marT="9525" marB="0" anchor="ctr"/>
                </a:tc>
                <a:tc>
                  <a:txBody>
                    <a:bodyPr/>
                    <a:lstStyle/>
                    <a:p>
                      <a:pPr algn="ctr" rtl="0" fontAlgn="ctr"/>
                      <a:r>
                        <a:rPr lang="en-US" sz="1200" u="none" strike="noStrike" dirty="0">
                          <a:solidFill>
                            <a:schemeClr val="accent1">
                              <a:lumMod val="75000"/>
                            </a:schemeClr>
                          </a:solidFill>
                          <a:effectLst/>
                          <a:highlight>
                            <a:srgbClr val="E9EBF5"/>
                          </a:highlight>
                          <a:latin typeface="Arial" panose="020B0604020202020204" pitchFamily="34" charset="0"/>
                          <a:cs typeface="Arial" panose="020B0604020202020204" pitchFamily="34" charset="0"/>
                        </a:rPr>
                        <a:t>1317/ </a:t>
                      </a:r>
                      <a:endParaRPr lang="en-US" sz="1200" b="0" i="0" u="none" strike="noStrike" dirty="0">
                        <a:solidFill>
                          <a:schemeClr val="accent1">
                            <a:lumMod val="75000"/>
                          </a:schemeClr>
                        </a:solidFill>
                        <a:effectLst/>
                        <a:highlight>
                          <a:srgbClr val="E9EBF5"/>
                        </a:highlight>
                        <a:latin typeface="Arial" panose="020B0604020202020204" pitchFamily="34" charset="0"/>
                        <a:cs typeface="Arial" panose="020B0604020202020204" pitchFamily="34" charset="0"/>
                      </a:endParaRPr>
                    </a:p>
                  </a:txBody>
                  <a:tcPr marL="9525" marR="9525" marT="9525" marB="0" anchor="ctr"/>
                </a:tc>
                <a:tc>
                  <a:txBody>
                    <a:bodyPr/>
                    <a:lstStyle/>
                    <a:p>
                      <a:pPr algn="ctr" rtl="0" fontAlgn="ctr"/>
                      <a:r>
                        <a:rPr lang="en-US" sz="1200" u="none" strike="noStrike" dirty="0">
                          <a:solidFill>
                            <a:schemeClr val="accent1">
                              <a:lumMod val="75000"/>
                            </a:schemeClr>
                          </a:solidFill>
                          <a:effectLst/>
                          <a:highlight>
                            <a:srgbClr val="E9EBF5"/>
                          </a:highlight>
                          <a:latin typeface="Arial" panose="020B0604020202020204" pitchFamily="34" charset="0"/>
                          <a:cs typeface="Arial" panose="020B0604020202020204" pitchFamily="34" charset="0"/>
                        </a:rPr>
                        <a:t>1169/ </a:t>
                      </a:r>
                      <a:endParaRPr lang="en-US" sz="1200" b="0" i="0" u="none" strike="noStrike" dirty="0">
                        <a:solidFill>
                          <a:schemeClr val="accent1">
                            <a:lumMod val="75000"/>
                          </a:schemeClr>
                        </a:solidFill>
                        <a:effectLst/>
                        <a:highlight>
                          <a:srgbClr val="E9EBF5"/>
                        </a:highligh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200" u="none" strike="noStrike" dirty="0">
                          <a:solidFill>
                            <a:schemeClr val="accent1">
                              <a:lumMod val="75000"/>
                            </a:schemeClr>
                          </a:solidFill>
                          <a:effectLst/>
                          <a:latin typeface="Arial" panose="020B0604020202020204" pitchFamily="34" charset="0"/>
                          <a:cs typeface="Arial" panose="020B0604020202020204" pitchFamily="34" charset="0"/>
                        </a:rPr>
                        <a:t>1158/ </a:t>
                      </a:r>
                      <a:endParaRPr lang="en-US" sz="1200" b="0" i="0" u="none" strike="noStrike" dirty="0">
                        <a:solidFill>
                          <a:schemeClr val="accent1">
                            <a:lumMod val="75000"/>
                          </a:schemeClr>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200" b="0" i="0" u="none" strike="noStrike" dirty="0">
                          <a:solidFill>
                            <a:schemeClr val="accent1">
                              <a:lumMod val="75000"/>
                            </a:schemeClr>
                          </a:solidFill>
                          <a:effectLst/>
                          <a:latin typeface="Arial" panose="020B0604020202020204" pitchFamily="34" charset="0"/>
                          <a:cs typeface="Arial" panose="020B0604020202020204" pitchFamily="34" charset="0"/>
                        </a:rPr>
                        <a:t>1077/ 656</a:t>
                      </a:r>
                    </a:p>
                  </a:txBody>
                  <a:tcPr marL="9525" marR="9525" marT="9525" marB="0" anchor="ctr"/>
                </a:tc>
                <a:extLst>
                  <a:ext uri="{0D108BD9-81ED-4DB2-BD59-A6C34878D82A}">
                    <a16:rowId xmlns:a16="http://schemas.microsoft.com/office/drawing/2014/main" val="2086793554"/>
                  </a:ext>
                </a:extLst>
              </a:tr>
              <a:tr h="355805">
                <a:tc>
                  <a:txBody>
                    <a:bodyPr/>
                    <a:lstStyle/>
                    <a:p>
                      <a:pPr algn="just" rtl="0" fontAlgn="ctr"/>
                      <a:r>
                        <a:rPr lang="mn-MN" sz="1200" u="none" strike="noStrike" dirty="0">
                          <a:solidFill>
                            <a:schemeClr val="accent2">
                              <a:lumMod val="75000"/>
                            </a:schemeClr>
                          </a:solidFill>
                          <a:effectLst/>
                          <a:highlight>
                            <a:srgbClr val="E9EBF5"/>
                          </a:highlight>
                          <a:latin typeface="Arial" panose="020B0604020202020204" pitchFamily="34" charset="0"/>
                          <a:cs typeface="Arial" panose="020B0604020202020204" pitchFamily="34" charset="0"/>
                        </a:rPr>
                        <a:t>Элсэгчдийн тоо</a:t>
                      </a:r>
                      <a:endParaRPr lang="mn-MN" sz="1200" b="0" i="0" u="none" strike="noStrike" dirty="0">
                        <a:solidFill>
                          <a:schemeClr val="accent2">
                            <a:lumMod val="75000"/>
                          </a:schemeClr>
                        </a:solidFill>
                        <a:effectLst/>
                        <a:highlight>
                          <a:srgbClr val="E9EBF5"/>
                        </a:highlight>
                        <a:latin typeface="Arial" panose="020B0604020202020204" pitchFamily="34" charset="0"/>
                        <a:cs typeface="Arial" panose="020B0604020202020204" pitchFamily="34" charset="0"/>
                      </a:endParaRPr>
                    </a:p>
                  </a:txBody>
                  <a:tcPr marL="9525" marR="9525" marT="9525" marB="0" anchor="ctr"/>
                </a:tc>
                <a:tc>
                  <a:txBody>
                    <a:bodyPr/>
                    <a:lstStyle/>
                    <a:p>
                      <a:pPr algn="ctr" rtl="0" fontAlgn="ctr"/>
                      <a:r>
                        <a:rPr lang="en-US" sz="1200" u="none" strike="noStrike" dirty="0">
                          <a:solidFill>
                            <a:schemeClr val="accent2">
                              <a:lumMod val="75000"/>
                            </a:schemeClr>
                          </a:solidFill>
                          <a:effectLst/>
                          <a:highlight>
                            <a:srgbClr val="E9EBF5"/>
                          </a:highlight>
                          <a:latin typeface="Arial" panose="020B0604020202020204" pitchFamily="34" charset="0"/>
                          <a:cs typeface="Arial" panose="020B0604020202020204" pitchFamily="34" charset="0"/>
                        </a:rPr>
                        <a:t>1221</a:t>
                      </a:r>
                      <a:endParaRPr lang="en-US" sz="1200" b="0" i="0" u="none" strike="noStrike" dirty="0">
                        <a:solidFill>
                          <a:schemeClr val="accent2">
                            <a:lumMod val="75000"/>
                          </a:schemeClr>
                        </a:solidFill>
                        <a:effectLst/>
                        <a:highlight>
                          <a:srgbClr val="E9EBF5"/>
                        </a:highlight>
                        <a:latin typeface="Arial" panose="020B0604020202020204" pitchFamily="34" charset="0"/>
                        <a:cs typeface="Arial" panose="020B0604020202020204" pitchFamily="34" charset="0"/>
                      </a:endParaRPr>
                    </a:p>
                  </a:txBody>
                  <a:tcPr marL="9525" marR="9525" marT="9525" marB="0" anchor="ctr"/>
                </a:tc>
                <a:tc>
                  <a:txBody>
                    <a:bodyPr/>
                    <a:lstStyle/>
                    <a:p>
                      <a:pPr algn="ctr" rtl="0" fontAlgn="ctr"/>
                      <a:r>
                        <a:rPr lang="en-US" sz="1200" u="none" strike="noStrike" dirty="0">
                          <a:solidFill>
                            <a:schemeClr val="accent2">
                              <a:lumMod val="75000"/>
                            </a:schemeClr>
                          </a:solidFill>
                          <a:effectLst/>
                          <a:highlight>
                            <a:srgbClr val="E9EBF5"/>
                          </a:highlight>
                          <a:latin typeface="Arial" panose="020B0604020202020204" pitchFamily="34" charset="0"/>
                          <a:cs typeface="Arial" panose="020B0604020202020204" pitchFamily="34" charset="0"/>
                        </a:rPr>
                        <a:t>1299</a:t>
                      </a:r>
                      <a:endParaRPr lang="en-US" sz="1200" b="0" i="0" u="none" strike="noStrike" dirty="0">
                        <a:solidFill>
                          <a:schemeClr val="accent2">
                            <a:lumMod val="75000"/>
                          </a:schemeClr>
                        </a:solidFill>
                        <a:effectLst/>
                        <a:highlight>
                          <a:srgbClr val="E9EBF5"/>
                        </a:highlight>
                        <a:latin typeface="Arial" panose="020B0604020202020204" pitchFamily="34" charset="0"/>
                        <a:cs typeface="Arial" panose="020B0604020202020204" pitchFamily="34" charset="0"/>
                      </a:endParaRPr>
                    </a:p>
                  </a:txBody>
                  <a:tcPr marL="9525" marR="9525" marT="9525" marB="0" anchor="ctr"/>
                </a:tc>
                <a:tc>
                  <a:txBody>
                    <a:bodyPr/>
                    <a:lstStyle/>
                    <a:p>
                      <a:pPr algn="ctr" rtl="0" fontAlgn="ctr"/>
                      <a:r>
                        <a:rPr lang="en-US" sz="1200" u="none" strike="noStrike" dirty="0">
                          <a:solidFill>
                            <a:schemeClr val="accent2">
                              <a:lumMod val="75000"/>
                            </a:schemeClr>
                          </a:solidFill>
                          <a:effectLst/>
                          <a:highlight>
                            <a:srgbClr val="E9EBF5"/>
                          </a:highlight>
                          <a:latin typeface="Arial" panose="020B0604020202020204" pitchFamily="34" charset="0"/>
                          <a:cs typeface="Arial" panose="020B0604020202020204" pitchFamily="34" charset="0"/>
                        </a:rPr>
                        <a:t>1097</a:t>
                      </a:r>
                      <a:endParaRPr lang="en-US" sz="1200" b="0" i="0" u="none" strike="noStrike" dirty="0">
                        <a:solidFill>
                          <a:schemeClr val="accent2">
                            <a:lumMod val="75000"/>
                          </a:schemeClr>
                        </a:solidFill>
                        <a:effectLst/>
                        <a:highlight>
                          <a:srgbClr val="E9EBF5"/>
                        </a:highligh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200" u="none" strike="noStrike" dirty="0">
                          <a:solidFill>
                            <a:schemeClr val="accent2">
                              <a:lumMod val="75000"/>
                            </a:schemeClr>
                          </a:solidFill>
                          <a:effectLst/>
                          <a:latin typeface="Arial" panose="020B0604020202020204" pitchFamily="34" charset="0"/>
                          <a:cs typeface="Arial" panose="020B0604020202020204" pitchFamily="34" charset="0"/>
                        </a:rPr>
                        <a:t>1047</a:t>
                      </a:r>
                      <a:endParaRPr lang="en-US" sz="12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endParaRPr lang="en-US" sz="12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585345709"/>
                  </a:ext>
                </a:extLst>
              </a:tr>
              <a:tr h="355805">
                <a:tc>
                  <a:txBody>
                    <a:bodyPr/>
                    <a:lstStyle/>
                    <a:p>
                      <a:pPr algn="just" rtl="0" fontAlgn="ctr"/>
                      <a:r>
                        <a:rPr lang="mn-MN" sz="1200" b="0" u="none" strike="noStrike" dirty="0">
                          <a:solidFill>
                            <a:schemeClr val="accent1"/>
                          </a:solidFill>
                          <a:effectLst/>
                          <a:highlight>
                            <a:srgbClr val="E9EBF5"/>
                          </a:highlight>
                          <a:latin typeface="Arial" panose="020B0604020202020204" pitchFamily="34" charset="0"/>
                          <a:cs typeface="Arial" panose="020B0604020202020204" pitchFamily="34" charset="0"/>
                        </a:rPr>
                        <a:t>Төрийн сан</a:t>
                      </a:r>
                      <a:endParaRPr lang="mn-MN" sz="1200" b="0" i="0" u="none" strike="noStrike" dirty="0">
                        <a:solidFill>
                          <a:schemeClr val="accent1"/>
                        </a:solidFill>
                        <a:effectLst/>
                        <a:highlight>
                          <a:srgbClr val="E9EBF5"/>
                        </a:highlight>
                        <a:latin typeface="Arial" panose="020B0604020202020204" pitchFamily="34" charset="0"/>
                        <a:cs typeface="Arial" panose="020B0604020202020204" pitchFamily="34" charset="0"/>
                      </a:endParaRPr>
                    </a:p>
                  </a:txBody>
                  <a:tcPr marL="9525" marR="9525" marT="9525" marB="0" anchor="ctr"/>
                </a:tc>
                <a:tc>
                  <a:txBody>
                    <a:bodyPr/>
                    <a:lstStyle/>
                    <a:p>
                      <a:pPr algn="ctr" rtl="0" fontAlgn="ctr"/>
                      <a:r>
                        <a:rPr lang="mn-MN" sz="1200" b="0" i="0" u="none" strike="noStrike">
                          <a:solidFill>
                            <a:schemeClr val="accent1"/>
                          </a:solidFill>
                          <a:effectLst/>
                          <a:highlight>
                            <a:srgbClr val="E9EBF5"/>
                          </a:highlight>
                          <a:latin typeface="Arial" panose="020B0604020202020204" pitchFamily="34" charset="0"/>
                          <a:cs typeface="Arial" panose="020B0604020202020204" pitchFamily="34" charset="0"/>
                        </a:rPr>
                        <a:t>510</a:t>
                      </a:r>
                      <a:endParaRPr lang="en-US" sz="1200" b="0" i="0" u="none" strike="noStrike" dirty="0">
                        <a:solidFill>
                          <a:schemeClr val="accent1"/>
                        </a:solidFill>
                        <a:effectLst/>
                        <a:highlight>
                          <a:srgbClr val="E9EBF5"/>
                        </a:highlight>
                        <a:latin typeface="Arial" panose="020B0604020202020204" pitchFamily="34" charset="0"/>
                        <a:cs typeface="Arial" panose="020B0604020202020204" pitchFamily="34" charset="0"/>
                      </a:endParaRPr>
                    </a:p>
                  </a:txBody>
                  <a:tcPr marL="9525" marR="9525" marT="9525" marB="0" anchor="ctr"/>
                </a:tc>
                <a:tc>
                  <a:txBody>
                    <a:bodyPr/>
                    <a:lstStyle/>
                    <a:p>
                      <a:pPr algn="ctr" rtl="0" fontAlgn="ctr"/>
                      <a:r>
                        <a:rPr lang="mn-MN" sz="1200" b="0" i="0" u="none" strike="noStrike" dirty="0">
                          <a:solidFill>
                            <a:schemeClr val="accent1"/>
                          </a:solidFill>
                          <a:effectLst/>
                          <a:highlight>
                            <a:srgbClr val="E9EBF5"/>
                          </a:highlight>
                          <a:latin typeface="Arial" panose="020B0604020202020204" pitchFamily="34" charset="0"/>
                          <a:cs typeface="Arial" panose="020B0604020202020204" pitchFamily="34" charset="0"/>
                        </a:rPr>
                        <a:t>140</a:t>
                      </a:r>
                      <a:endParaRPr lang="en-US" sz="1200" b="0" i="0" u="none" strike="noStrike" dirty="0">
                        <a:solidFill>
                          <a:schemeClr val="accent1"/>
                        </a:solidFill>
                        <a:effectLst/>
                        <a:highlight>
                          <a:srgbClr val="E9EBF5"/>
                        </a:highlight>
                        <a:latin typeface="Arial" panose="020B0604020202020204" pitchFamily="34" charset="0"/>
                        <a:cs typeface="Arial" panose="020B0604020202020204" pitchFamily="34" charset="0"/>
                      </a:endParaRPr>
                    </a:p>
                  </a:txBody>
                  <a:tcPr marL="9525" marR="9525" marT="9525" marB="0" anchor="ctr"/>
                </a:tc>
                <a:tc>
                  <a:txBody>
                    <a:bodyPr/>
                    <a:lstStyle/>
                    <a:p>
                      <a:pPr algn="ctr" rtl="0" fontAlgn="ctr"/>
                      <a:r>
                        <a:rPr lang="mn-MN" sz="1200" b="0" i="0" u="none" strike="noStrike" dirty="0">
                          <a:solidFill>
                            <a:schemeClr val="accent1"/>
                          </a:solidFill>
                          <a:effectLst/>
                          <a:highlight>
                            <a:srgbClr val="E9EBF5"/>
                          </a:highlight>
                          <a:latin typeface="Arial" panose="020B0604020202020204" pitchFamily="34" charset="0"/>
                          <a:cs typeface="Arial" panose="020B0604020202020204" pitchFamily="34" charset="0"/>
                        </a:rPr>
                        <a:t>309</a:t>
                      </a:r>
                      <a:endParaRPr lang="en-US" sz="1200" b="0" i="0" u="none" strike="noStrike" dirty="0">
                        <a:solidFill>
                          <a:schemeClr val="accent1"/>
                        </a:solidFill>
                        <a:effectLst/>
                        <a:highlight>
                          <a:srgbClr val="E9EBF5"/>
                        </a:highligh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mn-MN" sz="1200" b="0" i="0" u="none" strike="noStrike" dirty="0">
                          <a:solidFill>
                            <a:schemeClr val="accent1"/>
                          </a:solidFill>
                          <a:effectLst/>
                          <a:latin typeface="Arial" panose="020B0604020202020204" pitchFamily="34" charset="0"/>
                          <a:cs typeface="Arial" panose="020B0604020202020204" pitchFamily="34" charset="0"/>
                        </a:rPr>
                        <a:t>200</a:t>
                      </a:r>
                      <a:endParaRPr lang="en-US" sz="1200" b="0" i="0" u="none" strike="noStrike" dirty="0">
                        <a:solidFill>
                          <a:schemeClr val="accent1"/>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200" b="0" i="0" u="none" strike="noStrike" dirty="0">
                          <a:solidFill>
                            <a:schemeClr val="accent1"/>
                          </a:solidFill>
                          <a:effectLst/>
                          <a:latin typeface="Arial" panose="020B0604020202020204" pitchFamily="34" charset="0"/>
                          <a:cs typeface="Arial" panose="020B0604020202020204" pitchFamily="34" charset="0"/>
                        </a:rPr>
                        <a:t>321/7</a:t>
                      </a:r>
                    </a:p>
                  </a:txBody>
                  <a:tcPr marL="9525" marR="9525" marT="9525" marB="0" anchor="ctr"/>
                </a:tc>
                <a:extLst>
                  <a:ext uri="{0D108BD9-81ED-4DB2-BD59-A6C34878D82A}">
                    <a16:rowId xmlns:a16="http://schemas.microsoft.com/office/drawing/2014/main" val="4012273263"/>
                  </a:ext>
                </a:extLst>
              </a:tr>
            </a:tbl>
          </a:graphicData>
        </a:graphic>
      </p:graphicFrame>
      <p:sp>
        <p:nvSpPr>
          <p:cNvPr id="18" name="TextBox 17">
            <a:extLst>
              <a:ext uri="{FF2B5EF4-FFF2-40B4-BE49-F238E27FC236}">
                <a16:creationId xmlns:a16="http://schemas.microsoft.com/office/drawing/2014/main" id="{460DE50E-55E4-4EA5-8804-02450EEEE259}"/>
              </a:ext>
            </a:extLst>
          </p:cNvPr>
          <p:cNvSpPr txBox="1"/>
          <p:nvPr/>
        </p:nvSpPr>
        <p:spPr>
          <a:xfrm>
            <a:off x="6943889" y="4954777"/>
            <a:ext cx="4769206" cy="830997"/>
          </a:xfrm>
          <a:prstGeom prst="rect">
            <a:avLst/>
          </a:prstGeom>
          <a:noFill/>
        </p:spPr>
        <p:txBody>
          <a:bodyPr wrap="square">
            <a:spAutoFit/>
          </a:bodyPr>
          <a:lstStyle/>
          <a:p>
            <a:pPr algn="just"/>
            <a:r>
              <a:rPr lang="mn-MN" sz="1600" i="1" dirty="0">
                <a:latin typeface="Arial" panose="020B0604020202020204" pitchFamily="34" charset="0"/>
                <a:cs typeface="Arial" panose="020B0604020202020204" pitchFamily="34" charset="0"/>
              </a:rPr>
              <a:t>Нийт резидент эмч нарын 58% нь ЭМХТ, 42% нь АШУҮИС-д суралцаж байна. </a:t>
            </a:r>
          </a:p>
          <a:p>
            <a:pPr algn="r"/>
            <a:r>
              <a:rPr lang="mn-MN" sz="1600" i="1" dirty="0">
                <a:latin typeface="Arial" panose="020B0604020202020204" pitchFamily="34" charset="0"/>
                <a:cs typeface="Arial" panose="020B0604020202020204" pitchFamily="34" charset="0"/>
              </a:rPr>
              <a:t>/Цалингийн зардал 22 тэрбум/</a:t>
            </a:r>
            <a:endParaRPr lang="en-US" sz="16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496587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2C39282-40C9-0298-751A-AA9FB9FE7A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685" y="232845"/>
            <a:ext cx="512628" cy="585860"/>
          </a:xfrm>
          <a:prstGeom prst="rect">
            <a:avLst/>
          </a:prstGeom>
        </p:spPr>
      </p:pic>
      <p:sp>
        <p:nvSpPr>
          <p:cNvPr id="2" name="TextBox 1">
            <a:extLst>
              <a:ext uri="{FF2B5EF4-FFF2-40B4-BE49-F238E27FC236}">
                <a16:creationId xmlns:a16="http://schemas.microsoft.com/office/drawing/2014/main" id="{3C560940-EA1B-2C51-3C7F-7134671F4C31}"/>
              </a:ext>
            </a:extLst>
          </p:cNvPr>
          <p:cNvSpPr txBox="1"/>
          <p:nvPr/>
        </p:nvSpPr>
        <p:spPr>
          <a:xfrm rot="5400000">
            <a:off x="-1781701" y="3922773"/>
            <a:ext cx="4851401" cy="646331"/>
          </a:xfrm>
          <a:prstGeom prst="rect">
            <a:avLst/>
          </a:prstGeom>
          <a:noFill/>
        </p:spPr>
        <p:txBody>
          <a:bodyPr wrap="square">
            <a:spAutoFit/>
          </a:bodyPr>
          <a:lstStyle/>
          <a:p>
            <a:r>
              <a:rPr lang="mn-Mong-CN" sz="3600" b="1" dirty="0">
                <a:solidFill>
                  <a:srgbClr val="002060"/>
                </a:solidFill>
                <a:latin typeface="Arial" panose="020B0604020202020204" pitchFamily="34" charset="0"/>
              </a:rPr>
              <a:t>ᠡᠷᠡᢉᠦᠯ ᠮᠡᠨᠳᠦ ᠎ᠶᠢᠨ ᠬᠥ᠍᠍᠍᠍᠍᠍᠍᠍᠋᠋᠍᠍ᠭ᠍ᠵᠢᠯ ᠦᠨ ᠲᠥᠪ </a:t>
            </a:r>
            <a:endParaRPr lang="en-US" sz="3600" b="1" dirty="0">
              <a:solidFill>
                <a:srgbClr val="002060"/>
              </a:solidFill>
              <a:latin typeface="Arial" panose="020B0604020202020204" pitchFamily="34" charset="0"/>
              <a:cs typeface="Arial" panose="020B0604020202020204" pitchFamily="34" charset="0"/>
            </a:endParaRPr>
          </a:p>
        </p:txBody>
      </p:sp>
      <p:cxnSp>
        <p:nvCxnSpPr>
          <p:cNvPr id="7" name="Straight Connector 6">
            <a:extLst>
              <a:ext uri="{FF2B5EF4-FFF2-40B4-BE49-F238E27FC236}">
                <a16:creationId xmlns:a16="http://schemas.microsoft.com/office/drawing/2014/main" id="{78D62FF2-EF4D-B214-E4EB-AF4B4483340F}"/>
              </a:ext>
            </a:extLst>
          </p:cNvPr>
          <p:cNvCxnSpPr>
            <a:cxnSpLocks/>
          </p:cNvCxnSpPr>
          <p:nvPr/>
        </p:nvCxnSpPr>
        <p:spPr>
          <a:xfrm>
            <a:off x="478905" y="922742"/>
            <a:ext cx="11206276" cy="0"/>
          </a:xfrm>
          <a:prstGeom prst="line">
            <a:avLst/>
          </a:prstGeom>
          <a:ln w="6350">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21DCEEB4-710D-26D2-B1F9-218A113E15D5}"/>
              </a:ext>
            </a:extLst>
          </p:cNvPr>
          <p:cNvSpPr txBox="1"/>
          <p:nvPr/>
        </p:nvSpPr>
        <p:spPr>
          <a:xfrm>
            <a:off x="887808" y="568552"/>
            <a:ext cx="1368895" cy="307777"/>
          </a:xfrm>
          <a:prstGeom prst="rect">
            <a:avLst/>
          </a:prstGeom>
          <a:noFill/>
        </p:spPr>
        <p:txBody>
          <a:bodyPr wrap="square" rtlCol="0">
            <a:spAutoFit/>
          </a:bodyPr>
          <a:lstStyle/>
          <a:p>
            <a:r>
              <a:rPr lang="mn-MN" sz="700" b="1" dirty="0">
                <a:solidFill>
                  <a:srgbClr val="002060"/>
                </a:solidFill>
                <a:latin typeface="Arial" panose="020B0604020202020204" pitchFamily="34" charset="0"/>
                <a:ea typeface="Tahoma" panose="020B0604030504040204" pitchFamily="34" charset="0"/>
                <a:cs typeface="Arial" panose="020B0604020202020204" pitchFamily="34" charset="0"/>
              </a:rPr>
              <a:t>ЭРҮҮЛ МЭНДИЙН</a:t>
            </a:r>
          </a:p>
          <a:p>
            <a:r>
              <a:rPr lang="mn-MN" sz="700" b="1" dirty="0">
                <a:solidFill>
                  <a:srgbClr val="002060"/>
                </a:solidFill>
                <a:latin typeface="Arial" panose="020B0604020202020204" pitchFamily="34" charset="0"/>
                <a:ea typeface="Tahoma" panose="020B0604030504040204" pitchFamily="34" charset="0"/>
                <a:cs typeface="Arial" panose="020B0604020202020204" pitchFamily="34" charset="0"/>
              </a:rPr>
              <a:t>ХӨГЖЛИЙН ТӨВ</a:t>
            </a:r>
          </a:p>
        </p:txBody>
      </p:sp>
      <p:cxnSp>
        <p:nvCxnSpPr>
          <p:cNvPr id="12" name="Straight Connector 11">
            <a:extLst>
              <a:ext uri="{FF2B5EF4-FFF2-40B4-BE49-F238E27FC236}">
                <a16:creationId xmlns:a16="http://schemas.microsoft.com/office/drawing/2014/main" id="{594BB54A-7592-B26E-70E6-C5A423FF601A}"/>
              </a:ext>
            </a:extLst>
          </p:cNvPr>
          <p:cNvCxnSpPr>
            <a:cxnSpLocks/>
          </p:cNvCxnSpPr>
          <p:nvPr/>
        </p:nvCxnSpPr>
        <p:spPr>
          <a:xfrm>
            <a:off x="0" y="6267771"/>
            <a:ext cx="12192000" cy="0"/>
          </a:xfrm>
          <a:prstGeom prst="line">
            <a:avLst/>
          </a:prstGeom>
          <a:ln w="12700">
            <a:solidFill>
              <a:srgbClr val="E2A54C"/>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F18D7F9-7FAF-4894-82AD-160332A348BB}"/>
              </a:ext>
            </a:extLst>
          </p:cNvPr>
          <p:cNvSpPr txBox="1"/>
          <p:nvPr/>
        </p:nvSpPr>
        <p:spPr>
          <a:xfrm>
            <a:off x="5197598" y="359395"/>
            <a:ext cx="6291469" cy="461665"/>
          </a:xfrm>
          <a:prstGeom prst="rect">
            <a:avLst/>
          </a:prstGeom>
          <a:noFill/>
        </p:spPr>
        <p:txBody>
          <a:bodyPr wrap="square" rtlCol="0">
            <a:spAutoFit/>
          </a:bodyPr>
          <a:lstStyle/>
          <a:p>
            <a:r>
              <a:rPr lang="mn-MN" sz="2400" dirty="0">
                <a:solidFill>
                  <a:srgbClr val="002060"/>
                </a:solidFill>
                <a:latin typeface="Arial" panose="020B0604020202020204" pitchFamily="34" charset="0"/>
                <a:cs typeface="Arial" panose="020B0604020202020204" pitchFamily="34" charset="0"/>
              </a:rPr>
              <a:t>ДҮГНЭЛТ /Монгол/</a:t>
            </a:r>
            <a:endParaRPr lang="en-US" sz="2400" dirty="0">
              <a:solidFill>
                <a:srgbClr val="002060"/>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9602F974-28F5-4A68-A278-E4515ED582E8}"/>
              </a:ext>
            </a:extLst>
          </p:cNvPr>
          <p:cNvSpPr txBox="1"/>
          <p:nvPr/>
        </p:nvSpPr>
        <p:spPr>
          <a:xfrm>
            <a:off x="1373343" y="1660615"/>
            <a:ext cx="9935994" cy="2954655"/>
          </a:xfrm>
          <a:prstGeom prst="rect">
            <a:avLst/>
          </a:prstGeom>
          <a:noFill/>
        </p:spPr>
        <p:txBody>
          <a:bodyPr wrap="square" rtlCol="0">
            <a:spAutoFit/>
          </a:bodyPr>
          <a:lstStyle/>
          <a:p>
            <a:pPr marL="342900" indent="-342900" algn="just">
              <a:buFont typeface="Arial" panose="020B0604020202020204" pitchFamily="34" charset="0"/>
              <a:buChar char="•"/>
            </a:pPr>
            <a:r>
              <a:rPr lang="mn-MN" sz="2400" dirty="0">
                <a:latin typeface="Arial" panose="020B0604020202020204" pitchFamily="34" charset="0"/>
                <a:cs typeface="Arial" panose="020B0604020202020204" pitchFamily="34" charset="0"/>
              </a:rPr>
              <a:t>Манай улс нь 7 улстай харьцуулж үзэхэд үндсэн болон төрөлжсөн мэргэшлийн сургалтыг </a:t>
            </a:r>
            <a:r>
              <a:rPr lang="mn-MN" sz="2400" b="1" dirty="0">
                <a:latin typeface="Arial" panose="020B0604020202020204" pitchFamily="34" charset="0"/>
                <a:cs typeface="Arial" panose="020B0604020202020204" pitchFamily="34" charset="0"/>
              </a:rPr>
              <a:t>хамгийн олон </a:t>
            </a:r>
            <a:r>
              <a:rPr lang="mn-MN" sz="2400" dirty="0">
                <a:latin typeface="Arial" panose="020B0604020202020204" pitchFamily="34" charset="0"/>
                <a:cs typeface="Arial" panose="020B0604020202020204" pitchFamily="34" charset="0"/>
              </a:rPr>
              <a:t>чиглэлээр явуулж байна.</a:t>
            </a:r>
          </a:p>
          <a:p>
            <a:pPr marL="285750" indent="-285750" algn="just">
              <a:buFont typeface="Arial" panose="020B0604020202020204" pitchFamily="34" charset="0"/>
              <a:buChar char="•"/>
            </a:pPr>
            <a:r>
              <a:rPr lang="mn-MN" sz="2400" dirty="0">
                <a:latin typeface="Arial" panose="020B0604020202020204" pitchFamily="34" charset="0"/>
                <a:cs typeface="Arial" panose="020B0604020202020204" pitchFamily="34" charset="0"/>
              </a:rPr>
              <a:t>Элсэлтийн тоог харьцуулахад 194000 эмчтэй БНТУ улстай ойролцоо, 100000 эмчтэй БНСУ-аас өндөр байна.</a:t>
            </a:r>
          </a:p>
          <a:p>
            <a:pPr marL="285750" indent="-285750" algn="just">
              <a:buFont typeface="Arial" panose="020B0604020202020204" pitchFamily="34" charset="0"/>
              <a:buChar char="•"/>
            </a:pPr>
            <a:r>
              <a:rPr lang="mn-MN" sz="2400" dirty="0">
                <a:latin typeface="Arial" panose="020B0604020202020204" pitchFamily="34" charset="0"/>
                <a:cs typeface="Arial" panose="020B0604020202020204" pitchFamily="34" charset="0"/>
              </a:rPr>
              <a:t>Үндсэн мэргэшлийн сургалтын төлбөрийг дээрх улс оронтой харьцуулахад </a:t>
            </a:r>
            <a:r>
              <a:rPr lang="mn-MN" sz="2400" b="1" dirty="0">
                <a:latin typeface="Arial" panose="020B0604020202020204" pitchFamily="34" charset="0"/>
                <a:cs typeface="Arial" panose="020B0604020202020204" pitchFamily="34" charset="0"/>
              </a:rPr>
              <a:t>10-384 дахин бага</a:t>
            </a:r>
            <a:r>
              <a:rPr lang="mn-MN" sz="2400" dirty="0">
                <a:latin typeface="Arial" panose="020B0604020202020204" pitchFamily="34" charset="0"/>
                <a:cs typeface="Arial" panose="020B0604020202020204" pitchFamily="34" charset="0"/>
              </a:rPr>
              <a:t>, мөн резидентийн эмчийн цалин </a:t>
            </a:r>
            <a:r>
              <a:rPr lang="mn-MN" sz="2400" b="1" dirty="0">
                <a:latin typeface="Arial" panose="020B0604020202020204" pitchFamily="34" charset="0"/>
                <a:cs typeface="Arial" panose="020B0604020202020204" pitchFamily="34" charset="0"/>
              </a:rPr>
              <a:t>2-20 дахин бага </a:t>
            </a:r>
            <a:r>
              <a:rPr lang="mn-MN" sz="2400" dirty="0">
                <a:latin typeface="Arial" panose="020B0604020202020204" pitchFamily="34" charset="0"/>
                <a:cs typeface="Arial" panose="020B0604020202020204" pitchFamily="34" charset="0"/>
              </a:rPr>
              <a:t>байна.</a:t>
            </a:r>
            <a:endParaRPr lang="en-US"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9707089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2C39282-40C9-0298-751A-AA9FB9FE7A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685" y="232845"/>
            <a:ext cx="512628" cy="585860"/>
          </a:xfrm>
          <a:prstGeom prst="rect">
            <a:avLst/>
          </a:prstGeom>
        </p:spPr>
      </p:pic>
      <p:sp>
        <p:nvSpPr>
          <p:cNvPr id="2" name="TextBox 1">
            <a:extLst>
              <a:ext uri="{FF2B5EF4-FFF2-40B4-BE49-F238E27FC236}">
                <a16:creationId xmlns:a16="http://schemas.microsoft.com/office/drawing/2014/main" id="{3C560940-EA1B-2C51-3C7F-7134671F4C31}"/>
              </a:ext>
            </a:extLst>
          </p:cNvPr>
          <p:cNvSpPr txBox="1"/>
          <p:nvPr/>
        </p:nvSpPr>
        <p:spPr>
          <a:xfrm rot="5400000">
            <a:off x="-1781701" y="3922773"/>
            <a:ext cx="4851401" cy="646331"/>
          </a:xfrm>
          <a:prstGeom prst="rect">
            <a:avLst/>
          </a:prstGeom>
          <a:noFill/>
        </p:spPr>
        <p:txBody>
          <a:bodyPr wrap="square">
            <a:spAutoFit/>
          </a:bodyPr>
          <a:lstStyle/>
          <a:p>
            <a:r>
              <a:rPr lang="mn-Mong-CN" sz="3600" b="1" dirty="0">
                <a:solidFill>
                  <a:srgbClr val="002060"/>
                </a:solidFill>
                <a:latin typeface="Arial" panose="020B0604020202020204" pitchFamily="34" charset="0"/>
              </a:rPr>
              <a:t>ᠡᠷᠡᢉᠦᠯ ᠮᠡᠨᠳᠦ ᠎ᠶᠢᠨ ᠬᠥ᠍᠍᠍᠍᠍᠍᠍᠍᠋᠋᠍᠍ᠭ᠍ᠵᠢᠯ ᠦᠨ ᠲᠥᠪ </a:t>
            </a:r>
            <a:endParaRPr lang="en-US" sz="3600" b="1" dirty="0">
              <a:solidFill>
                <a:srgbClr val="002060"/>
              </a:solidFill>
              <a:latin typeface="Arial" panose="020B0604020202020204" pitchFamily="34" charset="0"/>
              <a:cs typeface="Arial" panose="020B0604020202020204" pitchFamily="34" charset="0"/>
            </a:endParaRPr>
          </a:p>
        </p:txBody>
      </p:sp>
      <p:cxnSp>
        <p:nvCxnSpPr>
          <p:cNvPr id="7" name="Straight Connector 6">
            <a:extLst>
              <a:ext uri="{FF2B5EF4-FFF2-40B4-BE49-F238E27FC236}">
                <a16:creationId xmlns:a16="http://schemas.microsoft.com/office/drawing/2014/main" id="{78D62FF2-EF4D-B214-E4EB-AF4B4483340F}"/>
              </a:ext>
            </a:extLst>
          </p:cNvPr>
          <p:cNvCxnSpPr>
            <a:cxnSpLocks/>
          </p:cNvCxnSpPr>
          <p:nvPr/>
        </p:nvCxnSpPr>
        <p:spPr>
          <a:xfrm>
            <a:off x="478905" y="922742"/>
            <a:ext cx="11206276" cy="0"/>
          </a:xfrm>
          <a:prstGeom prst="line">
            <a:avLst/>
          </a:prstGeom>
          <a:ln w="6350">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21DCEEB4-710D-26D2-B1F9-218A113E15D5}"/>
              </a:ext>
            </a:extLst>
          </p:cNvPr>
          <p:cNvSpPr txBox="1"/>
          <p:nvPr/>
        </p:nvSpPr>
        <p:spPr>
          <a:xfrm>
            <a:off x="887808" y="568552"/>
            <a:ext cx="1368895" cy="307777"/>
          </a:xfrm>
          <a:prstGeom prst="rect">
            <a:avLst/>
          </a:prstGeom>
          <a:noFill/>
        </p:spPr>
        <p:txBody>
          <a:bodyPr wrap="square" rtlCol="0">
            <a:spAutoFit/>
          </a:bodyPr>
          <a:lstStyle/>
          <a:p>
            <a:r>
              <a:rPr lang="mn-MN" sz="700" b="1" dirty="0">
                <a:solidFill>
                  <a:srgbClr val="002060"/>
                </a:solidFill>
                <a:latin typeface="Arial" panose="020B0604020202020204" pitchFamily="34" charset="0"/>
                <a:ea typeface="Tahoma" panose="020B0604030504040204" pitchFamily="34" charset="0"/>
                <a:cs typeface="Arial" panose="020B0604020202020204" pitchFamily="34" charset="0"/>
              </a:rPr>
              <a:t>ЭРҮҮЛ МЭНДИЙН</a:t>
            </a:r>
          </a:p>
          <a:p>
            <a:r>
              <a:rPr lang="mn-MN" sz="700" b="1" dirty="0">
                <a:solidFill>
                  <a:srgbClr val="002060"/>
                </a:solidFill>
                <a:latin typeface="Arial" panose="020B0604020202020204" pitchFamily="34" charset="0"/>
                <a:ea typeface="Tahoma" panose="020B0604030504040204" pitchFamily="34" charset="0"/>
                <a:cs typeface="Arial" panose="020B0604020202020204" pitchFamily="34" charset="0"/>
              </a:rPr>
              <a:t>ХӨГЖЛИЙН ТӨВ</a:t>
            </a:r>
          </a:p>
        </p:txBody>
      </p:sp>
      <p:cxnSp>
        <p:nvCxnSpPr>
          <p:cNvPr id="12" name="Straight Connector 11">
            <a:extLst>
              <a:ext uri="{FF2B5EF4-FFF2-40B4-BE49-F238E27FC236}">
                <a16:creationId xmlns:a16="http://schemas.microsoft.com/office/drawing/2014/main" id="{594BB54A-7592-B26E-70E6-C5A423FF601A}"/>
              </a:ext>
            </a:extLst>
          </p:cNvPr>
          <p:cNvCxnSpPr>
            <a:cxnSpLocks/>
          </p:cNvCxnSpPr>
          <p:nvPr/>
        </p:nvCxnSpPr>
        <p:spPr>
          <a:xfrm>
            <a:off x="0" y="6267771"/>
            <a:ext cx="12192000" cy="0"/>
          </a:xfrm>
          <a:prstGeom prst="line">
            <a:avLst/>
          </a:prstGeom>
          <a:ln w="12700">
            <a:solidFill>
              <a:srgbClr val="E2A54C"/>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F18D7F9-7FAF-4894-82AD-160332A348BB}"/>
              </a:ext>
            </a:extLst>
          </p:cNvPr>
          <p:cNvSpPr txBox="1"/>
          <p:nvPr/>
        </p:nvSpPr>
        <p:spPr>
          <a:xfrm>
            <a:off x="5197598" y="359395"/>
            <a:ext cx="6291469" cy="461665"/>
          </a:xfrm>
          <a:prstGeom prst="rect">
            <a:avLst/>
          </a:prstGeom>
          <a:noFill/>
        </p:spPr>
        <p:txBody>
          <a:bodyPr wrap="square" rtlCol="0">
            <a:spAutoFit/>
          </a:bodyPr>
          <a:lstStyle/>
          <a:p>
            <a:r>
              <a:rPr lang="mn-MN" sz="2400" dirty="0">
                <a:solidFill>
                  <a:srgbClr val="002060"/>
                </a:solidFill>
                <a:latin typeface="Arial" panose="020B0604020202020204" pitchFamily="34" charset="0"/>
                <a:cs typeface="Arial" panose="020B0604020202020204" pitchFamily="34" charset="0"/>
              </a:rPr>
              <a:t>ДҮГНЭЛТ /Бусад орон/</a:t>
            </a:r>
            <a:endParaRPr lang="en-US" sz="2400" dirty="0">
              <a:solidFill>
                <a:srgbClr val="002060"/>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9602F974-28F5-4A68-A278-E4515ED582E8}"/>
              </a:ext>
            </a:extLst>
          </p:cNvPr>
          <p:cNvSpPr txBox="1"/>
          <p:nvPr/>
        </p:nvSpPr>
        <p:spPr>
          <a:xfrm>
            <a:off x="1422111" y="1799484"/>
            <a:ext cx="10263070" cy="3693319"/>
          </a:xfrm>
          <a:prstGeom prst="rect">
            <a:avLst/>
          </a:prstGeom>
          <a:noFill/>
        </p:spPr>
        <p:txBody>
          <a:bodyPr wrap="square" rtlCol="0">
            <a:spAutoFit/>
          </a:bodyPr>
          <a:lstStyle/>
          <a:p>
            <a:pPr marL="342900" indent="-342900" algn="just">
              <a:buFont typeface="Arial" panose="020B0604020202020204" pitchFamily="34" charset="0"/>
              <a:buChar char="•"/>
            </a:pPr>
            <a:r>
              <a:rPr lang="mn-MN" sz="2400" dirty="0">
                <a:latin typeface="Arial" panose="020B0604020202020204" pitchFamily="34" charset="0"/>
                <a:cs typeface="Arial" panose="020B0604020202020204" pitchFamily="34" charset="0"/>
              </a:rPr>
              <a:t>Тэргүүлэх чиглэл, аль бүс нутагт суралцаж байгаа гэдгээс хамаарч </a:t>
            </a:r>
            <a:r>
              <a:rPr lang="mn-MN" sz="2400" b="1" dirty="0">
                <a:latin typeface="Arial" panose="020B0604020202020204" pitchFamily="34" charset="0"/>
                <a:cs typeface="Arial" panose="020B0604020202020204" pitchFamily="34" charset="0"/>
              </a:rPr>
              <a:t>цалингийн хэмжээ ялгаатай</a:t>
            </a:r>
            <a:r>
              <a:rPr lang="mn-MN" sz="2400" dirty="0">
                <a:latin typeface="Arial" panose="020B0604020202020204" pitchFamily="34" charset="0"/>
                <a:cs typeface="Arial" panose="020B0604020202020204" pitchFamily="34" charset="0"/>
              </a:rPr>
              <a:t>.</a:t>
            </a:r>
          </a:p>
          <a:p>
            <a:pPr marL="342900" indent="-342900" algn="just">
              <a:buFont typeface="Arial" panose="020B0604020202020204" pitchFamily="34" charset="0"/>
              <a:buChar char="•"/>
            </a:pPr>
            <a:r>
              <a:rPr lang="mn-MN" sz="2400" dirty="0">
                <a:latin typeface="Arial" panose="020B0604020202020204" pitchFamily="34" charset="0"/>
                <a:cs typeface="Arial" panose="020B0604020202020204" pitchFamily="34" charset="0"/>
              </a:rPr>
              <a:t>ОХУ-аас бусад улс нь манай улсаас бага үндсэн мэргэшлийн чиглэлээр суралцуулдаг.</a:t>
            </a:r>
          </a:p>
          <a:p>
            <a:pPr marL="342900" indent="-342900" algn="just">
              <a:buFont typeface="Arial" panose="020B0604020202020204" pitchFamily="34" charset="0"/>
              <a:buChar char="•"/>
            </a:pPr>
            <a:r>
              <a:rPr lang="mn-MN" sz="2400" dirty="0">
                <a:latin typeface="Arial" panose="020B0604020202020204" pitchFamily="34" charset="0"/>
                <a:cs typeface="Arial" panose="020B0604020202020204" pitchFamily="34" charset="0"/>
              </a:rPr>
              <a:t>Манай улсаас бусад орон нь </a:t>
            </a:r>
            <a:r>
              <a:rPr lang="mn-MN" sz="2400" b="1" dirty="0">
                <a:latin typeface="Arial" panose="020B0604020202020204" pitchFamily="34" charset="0"/>
                <a:cs typeface="Arial" panose="020B0604020202020204" pitchFamily="34" charset="0"/>
              </a:rPr>
              <a:t>төрөлжсөн мэргэшлийн сургалтын цөөн </a:t>
            </a:r>
            <a:r>
              <a:rPr lang="mn-MN" sz="2400" dirty="0">
                <a:latin typeface="Arial" panose="020B0604020202020204" pitchFamily="34" charset="0"/>
                <a:cs typeface="Arial" panose="020B0604020202020204" pitchFamily="34" charset="0"/>
              </a:rPr>
              <a:t>чиглэлээр суралцуулдаг.</a:t>
            </a:r>
          </a:p>
          <a:p>
            <a:pPr marL="342900" indent="-342900" algn="just">
              <a:buFont typeface="Arial" panose="020B0604020202020204" pitchFamily="34" charset="0"/>
              <a:buChar char="•"/>
            </a:pPr>
            <a:r>
              <a:rPr lang="mn-MN" sz="2400" dirty="0">
                <a:latin typeface="Arial" panose="020B0604020202020204" pitchFamily="34" charset="0"/>
                <a:cs typeface="Arial" panose="020B0604020202020204" pitchFamily="34" charset="0"/>
              </a:rPr>
              <a:t>ОХУ-аас бусад улс орон нь ерөнхий мэргэшил судлалын </a:t>
            </a:r>
            <a:r>
              <a:rPr lang="mn-MN" sz="2400" b="1" dirty="0">
                <a:latin typeface="Arial" panose="020B0604020202020204" pitchFamily="34" charset="0"/>
                <a:cs typeface="Arial" panose="020B0604020202020204" pitchFamily="34" charset="0"/>
              </a:rPr>
              <a:t>1-3 жилийн эмнэлзүйн суурь сургалт </a:t>
            </a:r>
            <a:r>
              <a:rPr lang="mn-MN" sz="2400" dirty="0">
                <a:latin typeface="Arial" panose="020B0604020202020204" pitchFamily="34" charset="0"/>
                <a:cs typeface="Arial" panose="020B0604020202020204" pitchFamily="34" charset="0"/>
              </a:rPr>
              <a:t>явуулдаг.</a:t>
            </a:r>
          </a:p>
          <a:p>
            <a:pPr marL="342900" indent="-342900" algn="just">
              <a:buFont typeface="Arial" panose="020B0604020202020204" pitchFamily="34" charset="0"/>
              <a:buChar char="•"/>
            </a:pPr>
            <a:endParaRPr lang="mn-MN"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5437403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2C39282-40C9-0298-751A-AA9FB9FE7A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685" y="232845"/>
            <a:ext cx="512628" cy="585860"/>
          </a:xfrm>
          <a:prstGeom prst="rect">
            <a:avLst/>
          </a:prstGeom>
        </p:spPr>
      </p:pic>
      <p:sp>
        <p:nvSpPr>
          <p:cNvPr id="2" name="TextBox 1">
            <a:extLst>
              <a:ext uri="{FF2B5EF4-FFF2-40B4-BE49-F238E27FC236}">
                <a16:creationId xmlns:a16="http://schemas.microsoft.com/office/drawing/2014/main" id="{3C560940-EA1B-2C51-3C7F-7134671F4C31}"/>
              </a:ext>
            </a:extLst>
          </p:cNvPr>
          <p:cNvSpPr txBox="1"/>
          <p:nvPr/>
        </p:nvSpPr>
        <p:spPr>
          <a:xfrm rot="5400000">
            <a:off x="-1781701" y="3922773"/>
            <a:ext cx="4851401" cy="646331"/>
          </a:xfrm>
          <a:prstGeom prst="rect">
            <a:avLst/>
          </a:prstGeom>
          <a:noFill/>
        </p:spPr>
        <p:txBody>
          <a:bodyPr wrap="square">
            <a:spAutoFit/>
          </a:bodyPr>
          <a:lstStyle/>
          <a:p>
            <a:r>
              <a:rPr lang="mn-Mong-CN" sz="3600" b="1" dirty="0">
                <a:solidFill>
                  <a:srgbClr val="002060"/>
                </a:solidFill>
                <a:latin typeface="Arial" panose="020B0604020202020204" pitchFamily="34" charset="0"/>
              </a:rPr>
              <a:t>ᠡᠷᠡᢉᠦᠯ ᠮᠡᠨᠳᠦ ᠎ᠶᠢᠨ ᠬᠥ᠍᠍᠍᠍᠍᠍᠍᠍᠋᠋᠍᠍ᠭ᠍ᠵᠢᠯ ᠦᠨ ᠲᠥᠪ </a:t>
            </a:r>
            <a:endParaRPr lang="en-US" sz="3600" b="1" dirty="0">
              <a:solidFill>
                <a:srgbClr val="002060"/>
              </a:solidFill>
              <a:latin typeface="Arial" panose="020B0604020202020204" pitchFamily="34" charset="0"/>
              <a:cs typeface="Arial" panose="020B0604020202020204" pitchFamily="34" charset="0"/>
            </a:endParaRPr>
          </a:p>
        </p:txBody>
      </p:sp>
      <p:cxnSp>
        <p:nvCxnSpPr>
          <p:cNvPr id="7" name="Straight Connector 6">
            <a:extLst>
              <a:ext uri="{FF2B5EF4-FFF2-40B4-BE49-F238E27FC236}">
                <a16:creationId xmlns:a16="http://schemas.microsoft.com/office/drawing/2014/main" id="{78D62FF2-EF4D-B214-E4EB-AF4B4483340F}"/>
              </a:ext>
            </a:extLst>
          </p:cNvPr>
          <p:cNvCxnSpPr>
            <a:cxnSpLocks/>
          </p:cNvCxnSpPr>
          <p:nvPr/>
        </p:nvCxnSpPr>
        <p:spPr>
          <a:xfrm>
            <a:off x="478905" y="922742"/>
            <a:ext cx="11206276" cy="0"/>
          </a:xfrm>
          <a:prstGeom prst="line">
            <a:avLst/>
          </a:prstGeom>
          <a:ln w="6350">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21DCEEB4-710D-26D2-B1F9-218A113E15D5}"/>
              </a:ext>
            </a:extLst>
          </p:cNvPr>
          <p:cNvSpPr txBox="1"/>
          <p:nvPr/>
        </p:nvSpPr>
        <p:spPr>
          <a:xfrm>
            <a:off x="887808" y="568552"/>
            <a:ext cx="1368895" cy="307777"/>
          </a:xfrm>
          <a:prstGeom prst="rect">
            <a:avLst/>
          </a:prstGeom>
          <a:noFill/>
        </p:spPr>
        <p:txBody>
          <a:bodyPr wrap="square" rtlCol="0">
            <a:spAutoFit/>
          </a:bodyPr>
          <a:lstStyle/>
          <a:p>
            <a:r>
              <a:rPr lang="mn-MN" sz="700" b="1" dirty="0">
                <a:solidFill>
                  <a:srgbClr val="002060"/>
                </a:solidFill>
                <a:latin typeface="Arial" panose="020B0604020202020204" pitchFamily="34" charset="0"/>
                <a:ea typeface="Tahoma" panose="020B0604030504040204" pitchFamily="34" charset="0"/>
                <a:cs typeface="Arial" panose="020B0604020202020204" pitchFamily="34" charset="0"/>
              </a:rPr>
              <a:t>ЭРҮҮЛ МЭНДИЙН</a:t>
            </a:r>
          </a:p>
          <a:p>
            <a:r>
              <a:rPr lang="mn-MN" sz="700" b="1" dirty="0">
                <a:solidFill>
                  <a:srgbClr val="002060"/>
                </a:solidFill>
                <a:latin typeface="Arial" panose="020B0604020202020204" pitchFamily="34" charset="0"/>
                <a:ea typeface="Tahoma" panose="020B0604030504040204" pitchFamily="34" charset="0"/>
                <a:cs typeface="Arial" panose="020B0604020202020204" pitchFamily="34" charset="0"/>
              </a:rPr>
              <a:t>ХӨГЖЛИЙН ТӨВ</a:t>
            </a:r>
          </a:p>
        </p:txBody>
      </p:sp>
      <p:cxnSp>
        <p:nvCxnSpPr>
          <p:cNvPr id="12" name="Straight Connector 11">
            <a:extLst>
              <a:ext uri="{FF2B5EF4-FFF2-40B4-BE49-F238E27FC236}">
                <a16:creationId xmlns:a16="http://schemas.microsoft.com/office/drawing/2014/main" id="{594BB54A-7592-B26E-70E6-C5A423FF601A}"/>
              </a:ext>
            </a:extLst>
          </p:cNvPr>
          <p:cNvCxnSpPr>
            <a:cxnSpLocks/>
          </p:cNvCxnSpPr>
          <p:nvPr/>
        </p:nvCxnSpPr>
        <p:spPr>
          <a:xfrm>
            <a:off x="0" y="6267771"/>
            <a:ext cx="12192000" cy="0"/>
          </a:xfrm>
          <a:prstGeom prst="line">
            <a:avLst/>
          </a:prstGeom>
          <a:ln w="12700">
            <a:solidFill>
              <a:srgbClr val="E2A54C"/>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F18D7F9-7FAF-4894-82AD-160332A348BB}"/>
              </a:ext>
            </a:extLst>
          </p:cNvPr>
          <p:cNvSpPr txBox="1"/>
          <p:nvPr/>
        </p:nvSpPr>
        <p:spPr>
          <a:xfrm>
            <a:off x="2134783" y="449373"/>
            <a:ext cx="9944866" cy="369332"/>
          </a:xfrm>
          <a:prstGeom prst="rect">
            <a:avLst/>
          </a:prstGeom>
          <a:noFill/>
        </p:spPr>
        <p:txBody>
          <a:bodyPr wrap="square" rtlCol="0">
            <a:spAutoFit/>
          </a:bodyPr>
          <a:lstStyle/>
          <a:p>
            <a:r>
              <a:rPr lang="mn-MN" sz="1800" dirty="0">
                <a:effectLst/>
                <a:latin typeface="Arial" panose="020B0604020202020204" pitchFamily="34" charset="0"/>
                <a:ea typeface="Calibri" panose="020F0502020204030204" pitchFamily="34" charset="0"/>
              </a:rPr>
              <a:t>ХОВОР ТОХИОЛДОХ </a:t>
            </a:r>
            <a:r>
              <a:rPr lang="mn-MN" dirty="0">
                <a:latin typeface="Arial" panose="020B0604020202020204" pitchFamily="34" charset="0"/>
                <a:ea typeface="Calibri" panose="020F0502020204030204" pitchFamily="34" charset="0"/>
              </a:rPr>
              <a:t>ӨВЧЛӨЛИЙН БҮРТГЭГДСЭН ТӨРӨЛ</a:t>
            </a:r>
            <a:r>
              <a:rPr lang="mn-MN" sz="1800" dirty="0">
                <a:effectLst/>
                <a:latin typeface="Arial" panose="020B0604020202020204" pitchFamily="34" charset="0"/>
                <a:ea typeface="Calibri" panose="020F0502020204030204" pitchFamily="34" charset="0"/>
              </a:rPr>
              <a:t>, ТОХИОЛДЛЫН ТОО</a:t>
            </a:r>
            <a:endParaRPr lang="en-US" sz="24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8E3B5471-8A6D-4CE3-973B-625627A137E5}"/>
              </a:ext>
            </a:extLst>
          </p:cNvPr>
          <p:cNvSpPr txBox="1"/>
          <p:nvPr/>
        </p:nvSpPr>
        <p:spPr>
          <a:xfrm>
            <a:off x="1181053" y="1150503"/>
            <a:ext cx="10504128" cy="383823"/>
          </a:xfrm>
          <a:prstGeom prst="rect">
            <a:avLst/>
          </a:prstGeom>
          <a:noFill/>
        </p:spPr>
        <p:txBody>
          <a:bodyPr wrap="square">
            <a:spAutoFit/>
          </a:bodyPr>
          <a:lstStyle/>
          <a:p>
            <a:pPr indent="228600" algn="just">
              <a:lnSpc>
                <a:spcPct val="115000"/>
              </a:lnSpc>
              <a:spcAft>
                <a:spcPts val="1000"/>
              </a:spcAft>
            </a:pPr>
            <a:r>
              <a:rPr lang="mn-MN" sz="1800" dirty="0">
                <a:effectLst/>
                <a:latin typeface="Arial" panose="020B0604020202020204" pitchFamily="34" charset="0"/>
                <a:ea typeface="Calibri" panose="020F0502020204030204" pitchFamily="34" charset="0"/>
                <a:cs typeface="Arial" panose="020B0604020202020204" pitchFamily="34" charset="0"/>
              </a:rPr>
              <a:t>ДЭМБ: 10 000 хүн амд 6.5–10 хүнд тохиолдох өвчлөлийг  “ховор өвчин” гэж тодорхойлсон.</a:t>
            </a:r>
            <a:r>
              <a:rPr lang="mn-MN" sz="1800" dirty="0">
                <a:effectLst/>
                <a:latin typeface="Arial" panose="020B0604020202020204" pitchFamily="34" charset="0"/>
                <a:ea typeface="Times New Roman" panose="02020603050405020304" pitchFamily="18" charset="0"/>
                <a:cs typeface="Arial" panose="020B0604020202020204" pitchFamily="34" charset="0"/>
              </a:rPr>
              <a:t> </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13" name="Chart 12">
            <a:extLst>
              <a:ext uri="{FF2B5EF4-FFF2-40B4-BE49-F238E27FC236}">
                <a16:creationId xmlns:a16="http://schemas.microsoft.com/office/drawing/2014/main" id="{B370772D-5814-48AA-BB14-8B9EC47EDC9D}"/>
              </a:ext>
            </a:extLst>
          </p:cNvPr>
          <p:cNvGraphicFramePr/>
          <p:nvPr>
            <p:extLst>
              <p:ext uri="{D42A27DB-BD31-4B8C-83A1-F6EECF244321}">
                <p14:modId xmlns:p14="http://schemas.microsoft.com/office/powerpoint/2010/main" val="3552119787"/>
              </p:ext>
            </p:extLst>
          </p:nvPr>
        </p:nvGraphicFramePr>
        <p:xfrm>
          <a:off x="1287999" y="1701256"/>
          <a:ext cx="5966241" cy="4278803"/>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Box 13">
            <a:extLst>
              <a:ext uri="{FF2B5EF4-FFF2-40B4-BE49-F238E27FC236}">
                <a16:creationId xmlns:a16="http://schemas.microsoft.com/office/drawing/2014/main" id="{AAFBE4E6-8580-4EA6-8789-1B673EB6AAB3}"/>
              </a:ext>
            </a:extLst>
          </p:cNvPr>
          <p:cNvSpPr txBox="1"/>
          <p:nvPr/>
        </p:nvSpPr>
        <p:spPr>
          <a:xfrm>
            <a:off x="7872133" y="1919948"/>
            <a:ext cx="3813048" cy="3569310"/>
          </a:xfrm>
          <a:prstGeom prst="rect">
            <a:avLst/>
          </a:prstGeom>
          <a:noFill/>
        </p:spPr>
        <p:txBody>
          <a:bodyPr wrap="square">
            <a:spAutoFit/>
          </a:bodyPr>
          <a:lstStyle/>
          <a:p>
            <a:pPr indent="228600" algn="just">
              <a:lnSpc>
                <a:spcPct val="115000"/>
              </a:lnSpc>
              <a:spcAft>
                <a:spcPts val="1000"/>
              </a:spcAft>
            </a:pPr>
            <a:r>
              <a:rPr lang="mn-MN" sz="1800" dirty="0">
                <a:effectLst/>
                <a:latin typeface="Arial" panose="020B0604020202020204" pitchFamily="34" charset="0"/>
                <a:ea typeface="Calibri" panose="020F0502020204030204" pitchFamily="34" charset="0"/>
                <a:cs typeface="Arial" panose="020B0604020202020204" pitchFamily="34" charset="0"/>
              </a:rPr>
              <a:t>Европын ховор  өвчний  комиссын  2 жил  тутам  ховор  өвчний жагсаалтыг  дахин давтагдашгүй дугаарлаж  бүртгэдэг ORPHA.NET ангилалд бүртгэгдсэн кодын дагуу албан ёсны статистикаар Монгол улсад бүртгэгдсэн өвчлөлийг хүн амын өвчлөлийн мэдээллийн сангаас түүвэрлэн гаргахад нийт 232 төрлийн өвчин бүртгэгдсэн байна.</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77424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2C39282-40C9-0298-751A-AA9FB9FE7A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685" y="232845"/>
            <a:ext cx="512628" cy="585860"/>
          </a:xfrm>
          <a:prstGeom prst="rect">
            <a:avLst/>
          </a:prstGeom>
        </p:spPr>
      </p:pic>
      <p:sp>
        <p:nvSpPr>
          <p:cNvPr id="2" name="TextBox 1">
            <a:extLst>
              <a:ext uri="{FF2B5EF4-FFF2-40B4-BE49-F238E27FC236}">
                <a16:creationId xmlns:a16="http://schemas.microsoft.com/office/drawing/2014/main" id="{3C560940-EA1B-2C51-3C7F-7134671F4C31}"/>
              </a:ext>
            </a:extLst>
          </p:cNvPr>
          <p:cNvSpPr txBox="1"/>
          <p:nvPr/>
        </p:nvSpPr>
        <p:spPr>
          <a:xfrm rot="5400000">
            <a:off x="-1781701" y="3922773"/>
            <a:ext cx="4851401" cy="646331"/>
          </a:xfrm>
          <a:prstGeom prst="rect">
            <a:avLst/>
          </a:prstGeom>
          <a:noFill/>
        </p:spPr>
        <p:txBody>
          <a:bodyPr wrap="square">
            <a:spAutoFit/>
          </a:bodyPr>
          <a:lstStyle/>
          <a:p>
            <a:r>
              <a:rPr lang="mn-Mong-CN" sz="3600" b="1" dirty="0">
                <a:solidFill>
                  <a:srgbClr val="002060"/>
                </a:solidFill>
                <a:latin typeface="Arial" panose="020B0604020202020204" pitchFamily="34" charset="0"/>
              </a:rPr>
              <a:t>ᠡᠷᠡᢉᠦᠯ ᠮᠡᠨᠳᠦ ᠎ᠶᠢᠨ ᠬᠥ᠍᠍᠍᠍᠍᠍᠍᠍᠋᠋᠍᠍ᠭ᠍ᠵᠢᠯ ᠦᠨ ᠲᠥᠪ </a:t>
            </a:r>
            <a:endParaRPr lang="en-US" sz="3600" b="1" dirty="0">
              <a:solidFill>
                <a:srgbClr val="002060"/>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21DCEEB4-710D-26D2-B1F9-218A113E15D5}"/>
              </a:ext>
            </a:extLst>
          </p:cNvPr>
          <p:cNvSpPr txBox="1"/>
          <p:nvPr/>
        </p:nvSpPr>
        <p:spPr>
          <a:xfrm>
            <a:off x="887808" y="568552"/>
            <a:ext cx="1368895" cy="307777"/>
          </a:xfrm>
          <a:prstGeom prst="rect">
            <a:avLst/>
          </a:prstGeom>
          <a:noFill/>
        </p:spPr>
        <p:txBody>
          <a:bodyPr wrap="square" rtlCol="0">
            <a:spAutoFit/>
          </a:bodyPr>
          <a:lstStyle/>
          <a:p>
            <a:r>
              <a:rPr lang="mn-MN" sz="700" b="1" dirty="0">
                <a:solidFill>
                  <a:srgbClr val="002060"/>
                </a:solidFill>
                <a:latin typeface="Arial" panose="020B0604020202020204" pitchFamily="34" charset="0"/>
                <a:ea typeface="Tahoma" panose="020B0604030504040204" pitchFamily="34" charset="0"/>
                <a:cs typeface="Arial" panose="020B0604020202020204" pitchFamily="34" charset="0"/>
              </a:rPr>
              <a:t>ЭРҮҮЛ МЭНДИЙН</a:t>
            </a:r>
          </a:p>
          <a:p>
            <a:r>
              <a:rPr lang="mn-MN" sz="700" b="1" dirty="0">
                <a:solidFill>
                  <a:srgbClr val="002060"/>
                </a:solidFill>
                <a:latin typeface="Arial" panose="020B0604020202020204" pitchFamily="34" charset="0"/>
                <a:ea typeface="Tahoma" panose="020B0604030504040204" pitchFamily="34" charset="0"/>
                <a:cs typeface="Arial" panose="020B0604020202020204" pitchFamily="34" charset="0"/>
              </a:rPr>
              <a:t>ХӨГЖЛИЙН ТӨВ</a:t>
            </a:r>
          </a:p>
        </p:txBody>
      </p:sp>
      <p:sp>
        <p:nvSpPr>
          <p:cNvPr id="26" name="Title 1">
            <a:extLst>
              <a:ext uri="{FF2B5EF4-FFF2-40B4-BE49-F238E27FC236}">
                <a16:creationId xmlns:a16="http://schemas.microsoft.com/office/drawing/2014/main" id="{73EAAF7D-C24D-4539-BEB2-AFEB610DF834}"/>
              </a:ext>
            </a:extLst>
          </p:cNvPr>
          <p:cNvSpPr txBox="1">
            <a:spLocks noGrp="1"/>
          </p:cNvSpPr>
          <p:nvPr>
            <p:ph type="title"/>
          </p:nvPr>
        </p:nvSpPr>
        <p:spPr>
          <a:xfrm>
            <a:off x="1169581" y="-15019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mn-MN" sz="2800" dirty="0">
                <a:solidFill>
                  <a:srgbClr val="002060"/>
                </a:solidFill>
                <a:latin typeface="Arial" panose="020B0604020202020204" pitchFamily="34" charset="0"/>
                <a:cs typeface="Arial" panose="020B0604020202020204" pitchFamily="34" charset="0"/>
              </a:rPr>
              <a:t>ЭРХ ЗҮЙН ОРЧИН</a:t>
            </a:r>
            <a:endParaRPr lang="en-US" sz="2800" dirty="0">
              <a:solidFill>
                <a:srgbClr val="002060"/>
              </a:solidFill>
              <a:latin typeface="Arial" panose="020B0604020202020204" pitchFamily="34" charset="0"/>
              <a:cs typeface="Arial" panose="020B0604020202020204" pitchFamily="34" charset="0"/>
            </a:endParaRPr>
          </a:p>
        </p:txBody>
      </p:sp>
      <p:grpSp>
        <p:nvGrpSpPr>
          <p:cNvPr id="4" name="Group 3">
            <a:extLst>
              <a:ext uri="{FF2B5EF4-FFF2-40B4-BE49-F238E27FC236}">
                <a16:creationId xmlns:a16="http://schemas.microsoft.com/office/drawing/2014/main" id="{015F810D-E2E1-491C-A8F2-099EC90F870C}"/>
              </a:ext>
            </a:extLst>
          </p:cNvPr>
          <p:cNvGrpSpPr/>
          <p:nvPr/>
        </p:nvGrpSpPr>
        <p:grpSpPr>
          <a:xfrm>
            <a:off x="0" y="922742"/>
            <a:ext cx="12192000" cy="5345029"/>
            <a:chOff x="0" y="922742"/>
            <a:chExt cx="12192000" cy="5345029"/>
          </a:xfrm>
        </p:grpSpPr>
        <p:cxnSp>
          <p:nvCxnSpPr>
            <p:cNvPr id="7" name="Straight Connector 6">
              <a:extLst>
                <a:ext uri="{FF2B5EF4-FFF2-40B4-BE49-F238E27FC236}">
                  <a16:creationId xmlns:a16="http://schemas.microsoft.com/office/drawing/2014/main" id="{78D62FF2-EF4D-B214-E4EB-AF4B4483340F}"/>
                </a:ext>
              </a:extLst>
            </p:cNvPr>
            <p:cNvCxnSpPr>
              <a:cxnSpLocks/>
            </p:cNvCxnSpPr>
            <p:nvPr/>
          </p:nvCxnSpPr>
          <p:spPr>
            <a:xfrm>
              <a:off x="478905" y="922742"/>
              <a:ext cx="11206276" cy="0"/>
            </a:xfrm>
            <a:prstGeom prst="line">
              <a:avLst/>
            </a:prstGeom>
            <a:ln w="63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94BB54A-7592-B26E-70E6-C5A423FF601A}"/>
                </a:ext>
              </a:extLst>
            </p:cNvPr>
            <p:cNvCxnSpPr>
              <a:cxnSpLocks/>
            </p:cNvCxnSpPr>
            <p:nvPr/>
          </p:nvCxnSpPr>
          <p:spPr>
            <a:xfrm>
              <a:off x="0" y="6267771"/>
              <a:ext cx="12192000" cy="0"/>
            </a:xfrm>
            <a:prstGeom prst="line">
              <a:avLst/>
            </a:prstGeom>
            <a:ln w="12700">
              <a:solidFill>
                <a:srgbClr val="E2A54C"/>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90C6BDBC-7376-4BC2-A848-44A44F3AAE2F}"/>
                </a:ext>
              </a:extLst>
            </p:cNvPr>
            <p:cNvGrpSpPr/>
            <p:nvPr/>
          </p:nvGrpSpPr>
          <p:grpSpPr>
            <a:xfrm>
              <a:off x="1523467" y="1894115"/>
              <a:ext cx="10112231" cy="2793747"/>
              <a:chOff x="1523467" y="1901795"/>
              <a:chExt cx="10112231" cy="2860042"/>
            </a:xfrm>
          </p:grpSpPr>
          <p:sp>
            <p:nvSpPr>
              <p:cNvPr id="13" name="TextBox 12">
                <a:extLst>
                  <a:ext uri="{FF2B5EF4-FFF2-40B4-BE49-F238E27FC236}">
                    <a16:creationId xmlns:a16="http://schemas.microsoft.com/office/drawing/2014/main" id="{2CB06AD8-AB87-48F7-AC5F-35DA651EE571}"/>
                  </a:ext>
                </a:extLst>
              </p:cNvPr>
              <p:cNvSpPr txBox="1"/>
              <p:nvPr/>
            </p:nvSpPr>
            <p:spPr>
              <a:xfrm>
                <a:off x="1523468" y="2154520"/>
                <a:ext cx="4998362" cy="598652"/>
              </a:xfrm>
              <a:prstGeom prst="rect">
                <a:avLst/>
              </a:prstGeom>
              <a:noFill/>
            </p:spPr>
            <p:txBody>
              <a:bodyPr wrap="square">
                <a:spAutoFit/>
              </a:bodyPr>
              <a:lstStyle/>
              <a:p>
                <a:pPr algn="just"/>
                <a:r>
                  <a:rPr lang="mn-MN" sz="1600" dirty="0">
                    <a:solidFill>
                      <a:prstClr val="black"/>
                    </a:solidFill>
                    <a:latin typeface="Arial" panose="020B0604020202020204" pitchFamily="34" charset="0"/>
                    <a:cs typeface="Arial" panose="020B0604020202020204" pitchFamily="34" charset="0"/>
                  </a:rPr>
                  <a:t>1. Эрүүл мэндийн сайдын 2017 оны А/337 дугаар тушаал</a:t>
                </a:r>
              </a:p>
            </p:txBody>
          </p:sp>
          <p:sp>
            <p:nvSpPr>
              <p:cNvPr id="14" name="TextBox 13">
                <a:extLst>
                  <a:ext uri="{FF2B5EF4-FFF2-40B4-BE49-F238E27FC236}">
                    <a16:creationId xmlns:a16="http://schemas.microsoft.com/office/drawing/2014/main" id="{E301FEAC-0CC2-4B7B-BEAF-C2048F163C20}"/>
                  </a:ext>
                </a:extLst>
              </p:cNvPr>
              <p:cNvSpPr txBox="1"/>
              <p:nvPr/>
            </p:nvSpPr>
            <p:spPr>
              <a:xfrm>
                <a:off x="6907102" y="1901795"/>
                <a:ext cx="4728596" cy="1102780"/>
              </a:xfrm>
              <a:prstGeom prst="rect">
                <a:avLst/>
              </a:prstGeom>
              <a:noFill/>
            </p:spPr>
            <p:txBody>
              <a:bodyPr wrap="square" rtlCol="0">
                <a:spAutoFit/>
              </a:bodyPr>
              <a:lstStyle/>
              <a:p>
                <a:pPr algn="just"/>
                <a:r>
                  <a:rPr lang="mn-MN" sz="1600" i="1" dirty="0">
                    <a:solidFill>
                      <a:prstClr val="black"/>
                    </a:solidFill>
                    <a:latin typeface="Arial" panose="020B0604020202020204" pitchFamily="34" charset="0"/>
                    <a:cs typeface="Arial" panose="020B0604020202020204" pitchFamily="34" charset="0"/>
                  </a:rPr>
                  <a:t>“</a:t>
                </a:r>
                <a:r>
                  <a:rPr lang="mn-MN" sz="1600" b="1" i="1" dirty="0">
                    <a:solidFill>
                      <a:prstClr val="black"/>
                    </a:solidFill>
                    <a:latin typeface="Arial" panose="020B0604020202020204" pitchFamily="34" charset="0"/>
                    <a:cs typeface="Arial" panose="020B0604020202020204" pitchFamily="34" charset="0"/>
                  </a:rPr>
                  <a:t>Мэргэшүүлэх болон тасралтгүй сургалт зохион байгуулах, сургалт эрхлэх байгууллагыг сонгох, зөвшөөрөл олгох, сунгах, хүчингүй болгох журам”</a:t>
                </a:r>
                <a:endParaRPr lang="en-US" sz="1600" b="1" i="1" dirty="0">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43BA5D53-626B-4E0E-8BB8-47FD7047DB17}"/>
                  </a:ext>
                </a:extLst>
              </p:cNvPr>
              <p:cNvSpPr txBox="1"/>
              <p:nvPr/>
            </p:nvSpPr>
            <p:spPr>
              <a:xfrm>
                <a:off x="1523467" y="3134961"/>
                <a:ext cx="4998362" cy="649590"/>
              </a:xfrm>
              <a:prstGeom prst="rect">
                <a:avLst/>
              </a:prstGeom>
              <a:noFill/>
            </p:spPr>
            <p:txBody>
              <a:bodyPr wrap="square">
                <a:spAutoFit/>
              </a:bodyPr>
              <a:lstStyle/>
              <a:p>
                <a:pPr algn="just">
                  <a:lnSpc>
                    <a:spcPct val="115000"/>
                  </a:lnSpc>
                  <a:spcBef>
                    <a:spcPts val="0"/>
                  </a:spcBef>
                </a:pPr>
                <a:r>
                  <a:rPr lang="mn-MN" sz="1600" dirty="0">
                    <a:solidFill>
                      <a:prstClr val="black"/>
                    </a:solidFill>
                    <a:latin typeface="Arial" panose="020B0604020202020204" pitchFamily="34" charset="0"/>
                    <a:cs typeface="Arial" panose="020B0604020202020204" pitchFamily="34" charset="0"/>
                  </a:rPr>
                  <a:t>2. Эрүүл мэндийн сайдын </a:t>
                </a:r>
                <a:r>
                  <a:rPr lang="mn-MN" sz="1600" dirty="0">
                    <a:latin typeface="Arial" panose="020B0604020202020204" pitchFamily="34" charset="0"/>
                    <a:ea typeface="Calibri" panose="020F0502020204030204" pitchFamily="34" charset="0"/>
                    <a:cs typeface="Arial" panose="020B0604020202020204" pitchFamily="34" charset="0"/>
                  </a:rPr>
                  <a:t>2021 оны </a:t>
                </a:r>
                <a:r>
                  <a:rPr lang="mn-MN" sz="1600" dirty="0">
                    <a:effectLst/>
                    <a:latin typeface="Arial" panose="020B0604020202020204" pitchFamily="34" charset="0"/>
                    <a:ea typeface="Calibri" panose="020F0502020204030204" pitchFamily="34" charset="0"/>
                    <a:cs typeface="Arial" panose="020B0604020202020204" pitchFamily="34" charset="0"/>
                  </a:rPr>
                  <a:t>А/445 </a:t>
                </a:r>
                <a:r>
                  <a:rPr lang="mn-MN" sz="1600" dirty="0">
                    <a:latin typeface="Arial" panose="020B0604020202020204" pitchFamily="34" charset="0"/>
                    <a:cs typeface="Arial" panose="020B0604020202020204" pitchFamily="34" charset="0"/>
                  </a:rPr>
                  <a:t>дугаар тушаал</a:t>
                </a:r>
                <a:endParaRPr lang="mn-MN" sz="1600" dirty="0">
                  <a:effectLst/>
                  <a:latin typeface="Arial" panose="020B0604020202020204" pitchFamily="34" charset="0"/>
                  <a:ea typeface="Calibri" panose="020F050202020403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A5569C9C-5CBD-4A4F-902A-9DC08BAD2CCC}"/>
                  </a:ext>
                </a:extLst>
              </p:cNvPr>
              <p:cNvSpPr txBox="1"/>
              <p:nvPr/>
            </p:nvSpPr>
            <p:spPr>
              <a:xfrm>
                <a:off x="6907102" y="3148459"/>
                <a:ext cx="4728596" cy="775096"/>
              </a:xfrm>
              <a:prstGeom prst="rect">
                <a:avLst/>
              </a:prstGeom>
              <a:noFill/>
            </p:spPr>
            <p:txBody>
              <a:bodyPr wrap="square">
                <a:spAutoFit/>
              </a:bodyPr>
              <a:lstStyle/>
              <a:p>
                <a:pPr lvl="0" algn="just" defTabSz="666750">
                  <a:lnSpc>
                    <a:spcPct val="90000"/>
                  </a:lnSpc>
                  <a:spcBef>
                    <a:spcPct val="0"/>
                  </a:spcBef>
                  <a:spcAft>
                    <a:spcPct val="35000"/>
                  </a:spcAft>
                </a:pPr>
                <a:r>
                  <a:rPr lang="mn-MN" sz="1600" b="1" i="1" dirty="0">
                    <a:latin typeface="Arial" panose="020B0604020202020204" pitchFamily="34" charset="0"/>
                    <a:ea typeface="Calibri" panose="020F0502020204030204" pitchFamily="34" charset="0"/>
                    <a:cs typeface="Arial" panose="020B0604020202020204" pitchFamily="34" charset="0"/>
                  </a:rPr>
                  <a:t>“Төгсөлтийн дараах үндсэн ба төрөлжсөн мэргэшлийн сургалтын чиглэл, индекс шинэчлэн батлах тухай” журам</a:t>
                </a:r>
                <a:endParaRPr lang="mn-MN" sz="1600" b="1" i="1" dirty="0">
                  <a:solidFill>
                    <a:prstClr val="black"/>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465ED9A0-ABFB-4B75-B1D8-D6D0C85AED00}"/>
                  </a:ext>
                </a:extLst>
              </p:cNvPr>
              <p:cNvSpPr txBox="1"/>
              <p:nvPr/>
            </p:nvSpPr>
            <p:spPr>
              <a:xfrm>
                <a:off x="1523467" y="4213598"/>
                <a:ext cx="5090261" cy="548239"/>
              </a:xfrm>
              <a:prstGeom prst="rect">
                <a:avLst/>
              </a:prstGeom>
              <a:noFill/>
            </p:spPr>
            <p:txBody>
              <a:bodyPr wrap="square">
                <a:spAutoFit/>
              </a:bodyPr>
              <a:lstStyle/>
              <a:p>
                <a:pPr algn="just" defTabSz="666750">
                  <a:lnSpc>
                    <a:spcPct val="90000"/>
                  </a:lnSpc>
                  <a:spcBef>
                    <a:spcPct val="0"/>
                  </a:spcBef>
                  <a:spcAft>
                    <a:spcPct val="35000"/>
                  </a:spcAft>
                </a:pPr>
                <a:r>
                  <a:rPr lang="mn-MN" sz="1600" dirty="0">
                    <a:latin typeface="Arial" panose="020B0604020202020204" pitchFamily="34" charset="0"/>
                    <a:cs typeface="Arial" panose="020B0604020202020204" pitchFamily="34" charset="0"/>
                  </a:rPr>
                  <a:t>3. Эрүүл мэнд, спортын сайд, Сангийн сайдын хамтарсан 2015 оны  97/56 дугаар тушаал</a:t>
                </a:r>
              </a:p>
            </p:txBody>
          </p:sp>
          <p:sp>
            <p:nvSpPr>
              <p:cNvPr id="24" name="TextBox 23">
                <a:extLst>
                  <a:ext uri="{FF2B5EF4-FFF2-40B4-BE49-F238E27FC236}">
                    <a16:creationId xmlns:a16="http://schemas.microsoft.com/office/drawing/2014/main" id="{70DD6ED8-4238-44E8-8EDD-DFF6E25A40E7}"/>
                  </a:ext>
                </a:extLst>
              </p:cNvPr>
              <p:cNvSpPr txBox="1"/>
              <p:nvPr/>
            </p:nvSpPr>
            <p:spPr>
              <a:xfrm>
                <a:off x="6907102" y="4174704"/>
                <a:ext cx="4728596" cy="548239"/>
              </a:xfrm>
              <a:prstGeom prst="rect">
                <a:avLst/>
              </a:prstGeom>
              <a:noFill/>
            </p:spPr>
            <p:txBody>
              <a:bodyPr wrap="square">
                <a:spAutoFit/>
              </a:bodyPr>
              <a:lstStyle/>
              <a:p>
                <a:pPr algn="just" defTabSz="666750">
                  <a:lnSpc>
                    <a:spcPct val="90000"/>
                  </a:lnSpc>
                  <a:spcBef>
                    <a:spcPct val="0"/>
                  </a:spcBef>
                  <a:spcAft>
                    <a:spcPct val="35000"/>
                  </a:spcAft>
                </a:pPr>
                <a:r>
                  <a:rPr lang="en-US" sz="1600" b="1" i="1" dirty="0">
                    <a:latin typeface="Arial" panose="020B0604020202020204" pitchFamily="34" charset="0"/>
                    <a:cs typeface="Arial" panose="020B0604020202020204" pitchFamily="34" charset="0"/>
                  </a:rPr>
                  <a:t>“</a:t>
                </a:r>
                <a:r>
                  <a:rPr lang="mn-MN" sz="1600" b="1" i="1" dirty="0">
                    <a:latin typeface="Arial" panose="020B0604020202020204" pitchFamily="34" charset="0"/>
                    <a:cs typeface="Arial" panose="020B0604020202020204" pitchFamily="34" charset="0"/>
                  </a:rPr>
                  <a:t>Журам батлах, зардлын жишиг, төлбөрийн хэмжээ тогтоох тухай</a:t>
                </a:r>
                <a:r>
                  <a:rPr lang="mn-MN" sz="1600" dirty="0">
                    <a:latin typeface="Arial" panose="020B0604020202020204" pitchFamily="34" charset="0"/>
                    <a:cs typeface="Arial" panose="020B0604020202020204" pitchFamily="34" charset="0"/>
                  </a:rPr>
                  <a:t>”</a:t>
                </a:r>
              </a:p>
            </p:txBody>
          </p:sp>
        </p:grpSp>
      </p:grpSp>
    </p:spTree>
    <p:extLst>
      <p:ext uri="{BB962C8B-B14F-4D97-AF65-F5344CB8AC3E}">
        <p14:creationId xmlns:p14="http://schemas.microsoft.com/office/powerpoint/2010/main" val="31191992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EDF8FFB-FEEB-473F-ABBA-223813578F89}"/>
              </a:ext>
            </a:extLst>
          </p:cNvPr>
          <p:cNvSpPr>
            <a:spLocks noGrp="1"/>
          </p:cNvSpPr>
          <p:nvPr>
            <p:ph type="subTitle" idx="1"/>
          </p:nvPr>
        </p:nvSpPr>
        <p:spPr>
          <a:xfrm>
            <a:off x="1662768" y="2681805"/>
            <a:ext cx="9144000" cy="1724569"/>
          </a:xfrm>
        </p:spPr>
        <p:txBody>
          <a:bodyPr>
            <a:normAutofit/>
          </a:bodyPr>
          <a:lstStyle/>
          <a:p>
            <a:r>
              <a:rPr lang="mn-MN" sz="2800" b="1" dirty="0">
                <a:solidFill>
                  <a:srgbClr val="002D86"/>
                </a:solidFill>
                <a:latin typeface="Arial" panose="020B0604020202020204" pitchFamily="34" charset="0"/>
                <a:cs typeface="Arial" panose="020B0604020202020204" pitchFamily="34" charset="0"/>
              </a:rPr>
              <a:t>АНХААРАЛ ХАНДУУЛСАНД </a:t>
            </a:r>
            <a:endParaRPr lang="en-US" sz="2800" b="1" dirty="0">
              <a:solidFill>
                <a:srgbClr val="002D86"/>
              </a:solidFill>
              <a:latin typeface="Arial" panose="020B0604020202020204" pitchFamily="34" charset="0"/>
              <a:cs typeface="Arial" panose="020B0604020202020204" pitchFamily="34" charset="0"/>
            </a:endParaRPr>
          </a:p>
          <a:p>
            <a:r>
              <a:rPr lang="mn-MN" sz="2800" b="1" dirty="0">
                <a:solidFill>
                  <a:srgbClr val="002D86"/>
                </a:solidFill>
                <a:latin typeface="Arial" panose="020B0604020202020204" pitchFamily="34" charset="0"/>
                <a:cs typeface="Arial" panose="020B0604020202020204" pitchFamily="34" charset="0"/>
              </a:rPr>
              <a:t>БАЯРЛАЛАА</a:t>
            </a:r>
            <a:endParaRPr lang="en-US" sz="2800" b="1" dirty="0">
              <a:solidFill>
                <a:srgbClr val="002D86"/>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ACA95873-0B79-0383-1C14-53286699F61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06867" y="-38643"/>
            <a:ext cx="2285133" cy="1987753"/>
          </a:xfrm>
          <a:prstGeom prst="rect">
            <a:avLst/>
          </a:prstGeom>
        </p:spPr>
      </p:pic>
      <p:pic>
        <p:nvPicPr>
          <p:cNvPr id="11" name="Picture 10">
            <a:extLst>
              <a:ext uri="{FF2B5EF4-FFF2-40B4-BE49-F238E27FC236}">
                <a16:creationId xmlns:a16="http://schemas.microsoft.com/office/drawing/2014/main" id="{D764D78D-378A-FA61-CB8C-446BC627834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10145119" y="4811119"/>
            <a:ext cx="2189338" cy="1904424"/>
          </a:xfrm>
          <a:prstGeom prst="rect">
            <a:avLst/>
          </a:prstGeom>
        </p:spPr>
      </p:pic>
      <p:pic>
        <p:nvPicPr>
          <p:cNvPr id="13" name="Picture 12">
            <a:extLst>
              <a:ext uri="{FF2B5EF4-FFF2-40B4-BE49-F238E27FC236}">
                <a16:creationId xmlns:a16="http://schemas.microsoft.com/office/drawing/2014/main" id="{F0CD5112-F366-9335-EC21-28CD637528A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a:off x="35212" y="4776032"/>
            <a:ext cx="2393444" cy="2081968"/>
          </a:xfrm>
          <a:prstGeom prst="rect">
            <a:avLst/>
          </a:prstGeom>
        </p:spPr>
      </p:pic>
      <p:pic>
        <p:nvPicPr>
          <p:cNvPr id="15" name="Picture 14">
            <a:extLst>
              <a:ext uri="{FF2B5EF4-FFF2-40B4-BE49-F238E27FC236}">
                <a16:creationId xmlns:a16="http://schemas.microsoft.com/office/drawing/2014/main" id="{C4962663-3BBF-9117-15E0-0018F149404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6200000">
            <a:off x="-149177" y="142712"/>
            <a:ext cx="2292618" cy="1994263"/>
          </a:xfrm>
          <a:prstGeom prst="rect">
            <a:avLst/>
          </a:prstGeom>
        </p:spPr>
      </p:pic>
      <p:pic>
        <p:nvPicPr>
          <p:cNvPr id="2" name="Picture 1">
            <a:extLst>
              <a:ext uri="{FF2B5EF4-FFF2-40B4-BE49-F238E27FC236}">
                <a16:creationId xmlns:a16="http://schemas.microsoft.com/office/drawing/2014/main" id="{CA1CA777-020A-3697-5E14-766A46E22FA0}"/>
              </a:ext>
            </a:extLst>
          </p:cNvPr>
          <p:cNvPicPr>
            <a:picLocks noChangeAspect="1"/>
          </p:cNvPicPr>
          <p:nvPr/>
        </p:nvPicPr>
        <p:blipFill>
          <a:blip r:embed="rId7"/>
          <a:stretch>
            <a:fillRect/>
          </a:stretch>
        </p:blipFill>
        <p:spPr>
          <a:xfrm>
            <a:off x="5312402" y="350648"/>
            <a:ext cx="1567195" cy="789195"/>
          </a:xfrm>
          <a:prstGeom prst="rect">
            <a:avLst/>
          </a:prstGeom>
        </p:spPr>
      </p:pic>
    </p:spTree>
    <p:extLst>
      <p:ext uri="{BB962C8B-B14F-4D97-AF65-F5344CB8AC3E}">
        <p14:creationId xmlns:p14="http://schemas.microsoft.com/office/powerpoint/2010/main" val="26135583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2C39282-40C9-0298-751A-AA9FB9FE7A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685" y="232845"/>
            <a:ext cx="512628" cy="585860"/>
          </a:xfrm>
          <a:prstGeom prst="rect">
            <a:avLst/>
          </a:prstGeom>
        </p:spPr>
      </p:pic>
      <p:sp>
        <p:nvSpPr>
          <p:cNvPr id="2" name="TextBox 1">
            <a:extLst>
              <a:ext uri="{FF2B5EF4-FFF2-40B4-BE49-F238E27FC236}">
                <a16:creationId xmlns:a16="http://schemas.microsoft.com/office/drawing/2014/main" id="{3C560940-EA1B-2C51-3C7F-7134671F4C31}"/>
              </a:ext>
            </a:extLst>
          </p:cNvPr>
          <p:cNvSpPr txBox="1"/>
          <p:nvPr/>
        </p:nvSpPr>
        <p:spPr>
          <a:xfrm rot="5400000">
            <a:off x="-1962129" y="3755158"/>
            <a:ext cx="4851401" cy="646331"/>
          </a:xfrm>
          <a:prstGeom prst="rect">
            <a:avLst/>
          </a:prstGeom>
          <a:noFill/>
        </p:spPr>
        <p:txBody>
          <a:bodyPr wrap="square">
            <a:spAutoFit/>
          </a:bodyPr>
          <a:lstStyle/>
          <a:p>
            <a:r>
              <a:rPr lang="mn-Mong-CN" sz="3600" b="1" dirty="0">
                <a:solidFill>
                  <a:srgbClr val="002060"/>
                </a:solidFill>
                <a:latin typeface="Arial" panose="020B0604020202020204" pitchFamily="34" charset="0"/>
              </a:rPr>
              <a:t>ᠡᠷᠡᢉᠦᠯ ᠮᠡᠨᠳᠦ ᠎ᠶᠢᠨ ᠬᠥ᠍᠍᠍᠍᠍᠍᠍᠍᠋᠋᠍᠍ᠭ᠍ᠵᠢᠯ ᠦᠨ ᠲᠥᠪ </a:t>
            </a:r>
            <a:endParaRPr lang="en-US" sz="3600" b="1" dirty="0">
              <a:solidFill>
                <a:srgbClr val="002060"/>
              </a:solidFill>
              <a:latin typeface="Arial" panose="020B0604020202020204" pitchFamily="34" charset="0"/>
              <a:cs typeface="Arial" panose="020B0604020202020204" pitchFamily="34" charset="0"/>
            </a:endParaRPr>
          </a:p>
        </p:txBody>
      </p:sp>
      <p:cxnSp>
        <p:nvCxnSpPr>
          <p:cNvPr id="7" name="Straight Connector 6">
            <a:extLst>
              <a:ext uri="{FF2B5EF4-FFF2-40B4-BE49-F238E27FC236}">
                <a16:creationId xmlns:a16="http://schemas.microsoft.com/office/drawing/2014/main" id="{78D62FF2-EF4D-B214-E4EB-AF4B4483340F}"/>
              </a:ext>
            </a:extLst>
          </p:cNvPr>
          <p:cNvCxnSpPr>
            <a:cxnSpLocks/>
          </p:cNvCxnSpPr>
          <p:nvPr/>
        </p:nvCxnSpPr>
        <p:spPr>
          <a:xfrm>
            <a:off x="478905" y="922742"/>
            <a:ext cx="11206276" cy="0"/>
          </a:xfrm>
          <a:prstGeom prst="line">
            <a:avLst/>
          </a:prstGeom>
          <a:ln w="6350">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21DCEEB4-710D-26D2-B1F9-218A113E15D5}"/>
              </a:ext>
            </a:extLst>
          </p:cNvPr>
          <p:cNvSpPr txBox="1"/>
          <p:nvPr/>
        </p:nvSpPr>
        <p:spPr>
          <a:xfrm>
            <a:off x="887808" y="568552"/>
            <a:ext cx="1368895" cy="307777"/>
          </a:xfrm>
          <a:prstGeom prst="rect">
            <a:avLst/>
          </a:prstGeom>
          <a:noFill/>
        </p:spPr>
        <p:txBody>
          <a:bodyPr wrap="square" rtlCol="0">
            <a:spAutoFit/>
          </a:bodyPr>
          <a:lstStyle/>
          <a:p>
            <a:r>
              <a:rPr lang="mn-MN" sz="700" b="1" dirty="0">
                <a:solidFill>
                  <a:srgbClr val="002060"/>
                </a:solidFill>
                <a:latin typeface="Arial" panose="020B0604020202020204" pitchFamily="34" charset="0"/>
                <a:ea typeface="Tahoma" panose="020B0604030504040204" pitchFamily="34" charset="0"/>
                <a:cs typeface="Arial" panose="020B0604020202020204" pitchFamily="34" charset="0"/>
              </a:rPr>
              <a:t>ЭРҮҮЛ МЭНДИЙН</a:t>
            </a:r>
          </a:p>
          <a:p>
            <a:r>
              <a:rPr lang="mn-MN" sz="700" b="1" dirty="0">
                <a:solidFill>
                  <a:srgbClr val="002060"/>
                </a:solidFill>
                <a:latin typeface="Arial" panose="020B0604020202020204" pitchFamily="34" charset="0"/>
                <a:ea typeface="Tahoma" panose="020B0604030504040204" pitchFamily="34" charset="0"/>
                <a:cs typeface="Arial" panose="020B0604020202020204" pitchFamily="34" charset="0"/>
              </a:rPr>
              <a:t>ХӨГЖЛИЙН ТӨВ</a:t>
            </a:r>
          </a:p>
        </p:txBody>
      </p:sp>
      <p:cxnSp>
        <p:nvCxnSpPr>
          <p:cNvPr id="12" name="Straight Connector 11">
            <a:extLst>
              <a:ext uri="{FF2B5EF4-FFF2-40B4-BE49-F238E27FC236}">
                <a16:creationId xmlns:a16="http://schemas.microsoft.com/office/drawing/2014/main" id="{594BB54A-7592-B26E-70E6-C5A423FF601A}"/>
              </a:ext>
            </a:extLst>
          </p:cNvPr>
          <p:cNvCxnSpPr>
            <a:cxnSpLocks/>
          </p:cNvCxnSpPr>
          <p:nvPr/>
        </p:nvCxnSpPr>
        <p:spPr>
          <a:xfrm>
            <a:off x="0" y="6267771"/>
            <a:ext cx="12192000" cy="0"/>
          </a:xfrm>
          <a:prstGeom prst="line">
            <a:avLst/>
          </a:prstGeom>
          <a:ln w="12700">
            <a:solidFill>
              <a:srgbClr val="E2A54C"/>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CAFC4D7E-55EF-473C-B79C-CC79B9716F84}"/>
              </a:ext>
            </a:extLst>
          </p:cNvPr>
          <p:cNvSpPr txBox="1"/>
          <p:nvPr/>
        </p:nvSpPr>
        <p:spPr>
          <a:xfrm>
            <a:off x="2756826" y="359873"/>
            <a:ext cx="9232102" cy="461665"/>
          </a:xfrm>
          <a:prstGeom prst="rect">
            <a:avLst/>
          </a:prstGeom>
          <a:noFill/>
        </p:spPr>
        <p:txBody>
          <a:bodyPr wrap="square" rtlCol="0">
            <a:spAutoFit/>
          </a:bodyPr>
          <a:lstStyle/>
          <a:p>
            <a:r>
              <a:rPr lang="mn-MN" sz="2400" dirty="0">
                <a:solidFill>
                  <a:srgbClr val="002060"/>
                </a:solidFill>
                <a:latin typeface="Arial" panose="020B0604020202020204" pitchFamily="34" charset="0"/>
                <a:cs typeface="Arial" panose="020B0604020202020204" pitchFamily="34" charset="0"/>
              </a:rPr>
              <a:t>ТӨГСӨЛТИЙН ДАРААХ СУРГАЛТЫН ТОГТОЛЦОО /МОНГОЛ/</a:t>
            </a:r>
            <a:endParaRPr lang="en-US" sz="2400" dirty="0">
              <a:solidFill>
                <a:srgbClr val="002060"/>
              </a:solidFill>
              <a:latin typeface="Arial" panose="020B0604020202020204" pitchFamily="34" charset="0"/>
              <a:cs typeface="Arial" panose="020B0604020202020204" pitchFamily="34" charset="0"/>
            </a:endParaRPr>
          </a:p>
        </p:txBody>
      </p:sp>
      <p:grpSp>
        <p:nvGrpSpPr>
          <p:cNvPr id="17" name="Group 16">
            <a:extLst>
              <a:ext uri="{FF2B5EF4-FFF2-40B4-BE49-F238E27FC236}">
                <a16:creationId xmlns:a16="http://schemas.microsoft.com/office/drawing/2014/main" id="{8ECD2FEE-A33B-4633-9D71-451779BBF00D}"/>
              </a:ext>
            </a:extLst>
          </p:cNvPr>
          <p:cNvGrpSpPr/>
          <p:nvPr/>
        </p:nvGrpSpPr>
        <p:grpSpPr>
          <a:xfrm>
            <a:off x="927143" y="1290977"/>
            <a:ext cx="10939234" cy="4021700"/>
            <a:chOff x="101552" y="1765257"/>
            <a:chExt cx="11620898" cy="4357951"/>
          </a:xfrm>
        </p:grpSpPr>
        <p:sp>
          <p:nvSpPr>
            <p:cNvPr id="18" name="Left-Right Arrow 6">
              <a:extLst>
                <a:ext uri="{FF2B5EF4-FFF2-40B4-BE49-F238E27FC236}">
                  <a16:creationId xmlns:a16="http://schemas.microsoft.com/office/drawing/2014/main" id="{353AFA96-E370-4AB5-9D0E-926102D1BB21}"/>
                </a:ext>
              </a:extLst>
            </p:cNvPr>
            <p:cNvSpPr/>
            <p:nvPr/>
          </p:nvSpPr>
          <p:spPr>
            <a:xfrm>
              <a:off x="522514" y="2660073"/>
              <a:ext cx="4168239" cy="665018"/>
            </a:xfrm>
            <a:prstGeom prst="leftRightArrow">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ysClr val="windowText" lastClr="000000"/>
                  </a:solidFill>
                </a:rPr>
                <a:t>6</a:t>
              </a:r>
              <a:r>
                <a:rPr lang="en-US" b="1" dirty="0">
                  <a:solidFill>
                    <a:sysClr val="windowText" lastClr="000000"/>
                  </a:solidFill>
                </a:rPr>
                <a:t> </a:t>
              </a:r>
              <a:r>
                <a:rPr lang="mn-MN" sz="1300" b="1" dirty="0">
                  <a:solidFill>
                    <a:sysClr val="windowText" lastClr="000000"/>
                  </a:solidFill>
                </a:rPr>
                <a:t>жил</a:t>
              </a:r>
              <a:endParaRPr lang="en-US" sz="1300" b="1" dirty="0">
                <a:solidFill>
                  <a:sysClr val="windowText" lastClr="000000"/>
                </a:solidFill>
              </a:endParaRPr>
            </a:p>
          </p:txBody>
        </p:sp>
        <p:sp>
          <p:nvSpPr>
            <p:cNvPr id="19" name="Left-Right Arrow 7">
              <a:extLst>
                <a:ext uri="{FF2B5EF4-FFF2-40B4-BE49-F238E27FC236}">
                  <a16:creationId xmlns:a16="http://schemas.microsoft.com/office/drawing/2014/main" id="{E24344BE-6A32-44E8-A4FF-5BC463F1E3EE}"/>
                </a:ext>
              </a:extLst>
            </p:cNvPr>
            <p:cNvSpPr/>
            <p:nvPr/>
          </p:nvSpPr>
          <p:spPr>
            <a:xfrm>
              <a:off x="4831279" y="2660073"/>
              <a:ext cx="1890156" cy="665018"/>
            </a:xfrm>
            <a:prstGeom prst="leftRightArrow">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400" b="1" dirty="0">
                  <a:solidFill>
                    <a:sysClr val="windowText" lastClr="000000"/>
                  </a:solidFill>
                </a:rPr>
                <a:t>1-3</a:t>
              </a:r>
              <a:r>
                <a:rPr lang="en-US" sz="1400" b="1" dirty="0">
                  <a:solidFill>
                    <a:sysClr val="windowText" lastClr="000000"/>
                  </a:solidFill>
                </a:rPr>
                <a:t> </a:t>
              </a:r>
              <a:r>
                <a:rPr lang="mn-MN" sz="1400" b="1" dirty="0">
                  <a:solidFill>
                    <a:sysClr val="windowText" lastClr="000000"/>
                  </a:solidFill>
                </a:rPr>
                <a:t>жил</a:t>
              </a:r>
              <a:endParaRPr lang="en-US" sz="1400" b="1" dirty="0">
                <a:solidFill>
                  <a:sysClr val="windowText" lastClr="000000"/>
                </a:solidFill>
              </a:endParaRPr>
            </a:p>
          </p:txBody>
        </p:sp>
        <p:sp>
          <p:nvSpPr>
            <p:cNvPr id="20" name="Left-Right Arrow 8">
              <a:extLst>
                <a:ext uri="{FF2B5EF4-FFF2-40B4-BE49-F238E27FC236}">
                  <a16:creationId xmlns:a16="http://schemas.microsoft.com/office/drawing/2014/main" id="{9338E923-F5E8-4742-BD26-FEEB6E977BB2}"/>
                </a:ext>
              </a:extLst>
            </p:cNvPr>
            <p:cNvSpPr/>
            <p:nvPr/>
          </p:nvSpPr>
          <p:spPr>
            <a:xfrm>
              <a:off x="6978819" y="2660073"/>
              <a:ext cx="1306197" cy="665018"/>
            </a:xfrm>
            <a:prstGeom prst="leftRightArrow">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300" b="1" dirty="0">
                  <a:solidFill>
                    <a:sysClr val="windowText" lastClr="000000"/>
                  </a:solidFill>
                </a:rPr>
                <a:t>6 сараас 1 жил</a:t>
              </a:r>
              <a:endParaRPr lang="en-US" sz="1300" b="1" dirty="0">
                <a:solidFill>
                  <a:sysClr val="windowText" lastClr="000000"/>
                </a:solidFill>
              </a:endParaRPr>
            </a:p>
          </p:txBody>
        </p:sp>
        <p:sp>
          <p:nvSpPr>
            <p:cNvPr id="21" name="Left-Right Arrow 9">
              <a:extLst>
                <a:ext uri="{FF2B5EF4-FFF2-40B4-BE49-F238E27FC236}">
                  <a16:creationId xmlns:a16="http://schemas.microsoft.com/office/drawing/2014/main" id="{153A75A9-D89F-496D-8355-9767137CBC7D}"/>
                </a:ext>
              </a:extLst>
            </p:cNvPr>
            <p:cNvSpPr/>
            <p:nvPr/>
          </p:nvSpPr>
          <p:spPr>
            <a:xfrm>
              <a:off x="8285018" y="2660073"/>
              <a:ext cx="3079668" cy="665018"/>
            </a:xfrm>
            <a:prstGeom prst="leftRightArrow">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400" b="1" dirty="0">
                  <a:solidFill>
                    <a:sysClr val="windowText" lastClr="000000"/>
                  </a:solidFill>
                </a:rPr>
                <a:t>Насан туршийн боловсрол</a:t>
              </a:r>
              <a:endParaRPr lang="en-US" sz="1400" b="1" dirty="0">
                <a:solidFill>
                  <a:sysClr val="windowText" lastClr="000000"/>
                </a:solidFill>
              </a:endParaRPr>
            </a:p>
          </p:txBody>
        </p:sp>
        <p:sp>
          <p:nvSpPr>
            <p:cNvPr id="22" name="Left Brace 21">
              <a:extLst>
                <a:ext uri="{FF2B5EF4-FFF2-40B4-BE49-F238E27FC236}">
                  <a16:creationId xmlns:a16="http://schemas.microsoft.com/office/drawing/2014/main" id="{0D9FA2B7-E28A-4CB1-BDEC-A22E9396CC86}"/>
                </a:ext>
              </a:extLst>
            </p:cNvPr>
            <p:cNvSpPr/>
            <p:nvPr/>
          </p:nvSpPr>
          <p:spPr>
            <a:xfrm rot="5400000">
              <a:off x="2449286" y="279072"/>
              <a:ext cx="314698" cy="4168241"/>
            </a:xfrm>
            <a:prstGeom prst="leftBrace">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Left Brace 22">
              <a:extLst>
                <a:ext uri="{FF2B5EF4-FFF2-40B4-BE49-F238E27FC236}">
                  <a16:creationId xmlns:a16="http://schemas.microsoft.com/office/drawing/2014/main" id="{3B37952F-3CC2-485E-AA3F-004411BB611B}"/>
                </a:ext>
              </a:extLst>
            </p:cNvPr>
            <p:cNvSpPr/>
            <p:nvPr/>
          </p:nvSpPr>
          <p:spPr>
            <a:xfrm rot="5400000">
              <a:off x="6330538" y="706587"/>
              <a:ext cx="314698" cy="3313212"/>
            </a:xfrm>
            <a:prstGeom prst="leftBrace">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Left Brace 23">
              <a:extLst>
                <a:ext uri="{FF2B5EF4-FFF2-40B4-BE49-F238E27FC236}">
                  <a16:creationId xmlns:a16="http://schemas.microsoft.com/office/drawing/2014/main" id="{90FC90D4-BF65-46B1-A68E-5FE9EF64F955}"/>
                </a:ext>
              </a:extLst>
            </p:cNvPr>
            <p:cNvSpPr/>
            <p:nvPr/>
          </p:nvSpPr>
          <p:spPr>
            <a:xfrm rot="5400000">
              <a:off x="9667503" y="823359"/>
              <a:ext cx="314698" cy="3079668"/>
            </a:xfrm>
            <a:prstGeom prst="leftBrace">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TextBox 24">
              <a:extLst>
                <a:ext uri="{FF2B5EF4-FFF2-40B4-BE49-F238E27FC236}">
                  <a16:creationId xmlns:a16="http://schemas.microsoft.com/office/drawing/2014/main" id="{0B82DF3E-162A-49B9-A58A-C4820B8756E4}"/>
                </a:ext>
              </a:extLst>
            </p:cNvPr>
            <p:cNvSpPr txBox="1"/>
            <p:nvPr/>
          </p:nvSpPr>
          <p:spPr>
            <a:xfrm>
              <a:off x="8285018" y="1765257"/>
              <a:ext cx="3079669" cy="523220"/>
            </a:xfrm>
            <a:prstGeom prst="rect">
              <a:avLst/>
            </a:prstGeom>
            <a:noFill/>
          </p:spPr>
          <p:txBody>
            <a:bodyPr wrap="square" rtlCol="0">
              <a:spAutoFit/>
            </a:bodyPr>
            <a:lstStyle/>
            <a:p>
              <a:pPr algn="ctr"/>
              <a:r>
                <a:rPr lang="mn-MN" sz="1400" dirty="0">
                  <a:latin typeface="Arial" panose="020B0604020202020204" pitchFamily="34" charset="0"/>
                  <a:cs typeface="Arial" panose="020B0604020202020204" pitchFamily="34" charset="0"/>
                </a:rPr>
                <a:t>ЭМХТ</a:t>
              </a:r>
              <a:endParaRPr lang="en-US" sz="1400" dirty="0">
                <a:latin typeface="Arial" panose="020B0604020202020204" pitchFamily="34" charset="0"/>
                <a:cs typeface="Arial" panose="020B0604020202020204" pitchFamily="34" charset="0"/>
              </a:endParaRPr>
            </a:p>
            <a:p>
              <a:pPr algn="ctr"/>
              <a:r>
                <a:rPr lang="en-US" sz="1400" dirty="0">
                  <a:latin typeface="Arial" panose="020B0604020202020204" pitchFamily="34" charset="0"/>
                  <a:cs typeface="Arial" panose="020B0604020202020204" pitchFamily="34" charset="0"/>
                </a:rPr>
                <a:t>(</a:t>
              </a:r>
              <a:r>
                <a:rPr lang="mn-MN" sz="1400" dirty="0">
                  <a:latin typeface="Arial" panose="020B0604020202020204" pitchFamily="34" charset="0"/>
                  <a:cs typeface="Arial" panose="020B0604020202020204" pitchFamily="34" charset="0"/>
                </a:rPr>
                <a:t>ЭМЯ</a:t>
              </a:r>
              <a:r>
                <a:rPr lang="en-US" sz="1400" dirty="0">
                  <a:latin typeface="Arial" panose="020B0604020202020204" pitchFamily="34" charset="0"/>
                  <a:cs typeface="Arial" panose="020B0604020202020204" pitchFamily="34" charset="0"/>
                </a:rPr>
                <a:t>)</a:t>
              </a:r>
            </a:p>
          </p:txBody>
        </p:sp>
        <p:sp>
          <p:nvSpPr>
            <p:cNvPr id="26" name="TextBox 25">
              <a:extLst>
                <a:ext uri="{FF2B5EF4-FFF2-40B4-BE49-F238E27FC236}">
                  <a16:creationId xmlns:a16="http://schemas.microsoft.com/office/drawing/2014/main" id="{FC27C630-5668-42D1-931F-E17EB74E8A4B}"/>
                </a:ext>
              </a:extLst>
            </p:cNvPr>
            <p:cNvSpPr txBox="1"/>
            <p:nvPr/>
          </p:nvSpPr>
          <p:spPr>
            <a:xfrm>
              <a:off x="4736275" y="1765257"/>
              <a:ext cx="3398321" cy="307777"/>
            </a:xfrm>
            <a:prstGeom prst="rect">
              <a:avLst/>
            </a:prstGeom>
            <a:noFill/>
          </p:spPr>
          <p:txBody>
            <a:bodyPr wrap="square" rtlCol="0">
              <a:spAutoFit/>
            </a:bodyPr>
            <a:lstStyle/>
            <a:p>
              <a:pPr algn="ctr"/>
              <a:r>
                <a:rPr lang="mn-MN" sz="1400" dirty="0">
                  <a:latin typeface="Arial" panose="020B0604020202020204" pitchFamily="34" charset="0"/>
                  <a:cs typeface="Arial" panose="020B0604020202020204" pitchFamily="34" charset="0"/>
                </a:rPr>
                <a:t>ЭМХТ</a:t>
              </a:r>
              <a:r>
                <a:rPr lang="en-US" sz="1400" dirty="0">
                  <a:latin typeface="Arial" panose="020B0604020202020204" pitchFamily="34" charset="0"/>
                  <a:cs typeface="Arial" panose="020B0604020202020204" pitchFamily="34" charset="0"/>
                </a:rPr>
                <a:t>, </a:t>
              </a:r>
              <a:r>
                <a:rPr lang="mn-MN" sz="1400" dirty="0">
                  <a:latin typeface="Arial" panose="020B0604020202020204" pitchFamily="34" charset="0"/>
                  <a:cs typeface="Arial" panose="020B0604020202020204" pitchFamily="34" charset="0"/>
                </a:rPr>
                <a:t>АШУҮИС </a:t>
              </a:r>
              <a:r>
                <a:rPr lang="en-US" sz="1400" dirty="0">
                  <a:latin typeface="Arial" panose="020B0604020202020204" pitchFamily="34" charset="0"/>
                  <a:cs typeface="Arial" panose="020B0604020202020204" pitchFamily="34" charset="0"/>
                </a:rPr>
                <a:t>(</a:t>
              </a:r>
              <a:r>
                <a:rPr lang="mn-MN" sz="1400" dirty="0">
                  <a:latin typeface="Arial" panose="020B0604020202020204" pitchFamily="34" charset="0"/>
                  <a:cs typeface="Arial" panose="020B0604020202020204" pitchFamily="34" charset="0"/>
                </a:rPr>
                <a:t>ЭМЯ</a:t>
              </a:r>
              <a:r>
                <a:rPr lang="en-US" sz="1400" dirty="0">
                  <a:latin typeface="Arial" panose="020B0604020202020204" pitchFamily="34" charset="0"/>
                  <a:cs typeface="Arial" panose="020B0604020202020204" pitchFamily="34" charset="0"/>
                </a:rPr>
                <a:t>)</a:t>
              </a:r>
            </a:p>
          </p:txBody>
        </p:sp>
        <p:sp>
          <p:nvSpPr>
            <p:cNvPr id="27" name="TextBox 26">
              <a:extLst>
                <a:ext uri="{FF2B5EF4-FFF2-40B4-BE49-F238E27FC236}">
                  <a16:creationId xmlns:a16="http://schemas.microsoft.com/office/drawing/2014/main" id="{CCDDE6C9-B72A-4A7B-A64B-68B5F4F57474}"/>
                </a:ext>
              </a:extLst>
            </p:cNvPr>
            <p:cNvSpPr txBox="1"/>
            <p:nvPr/>
          </p:nvSpPr>
          <p:spPr>
            <a:xfrm>
              <a:off x="681014" y="1809749"/>
              <a:ext cx="4069938" cy="307777"/>
            </a:xfrm>
            <a:prstGeom prst="rect">
              <a:avLst/>
            </a:prstGeom>
            <a:noFill/>
          </p:spPr>
          <p:txBody>
            <a:bodyPr wrap="square" rtlCol="0">
              <a:spAutoFit/>
            </a:bodyPr>
            <a:lstStyle/>
            <a:p>
              <a:r>
                <a:rPr lang="mn-MN" sz="1400" dirty="0">
                  <a:latin typeface="Arial" panose="020B0604020202020204" pitchFamily="34" charset="0"/>
                  <a:cs typeface="Arial" panose="020B0604020202020204" pitchFamily="34" charset="0"/>
                </a:rPr>
                <a:t>Төгсөлтийн өмнөх сургалт </a:t>
              </a:r>
              <a:r>
                <a:rPr lang="en-US" sz="1400" dirty="0">
                  <a:latin typeface="Arial" panose="020B0604020202020204" pitchFamily="34" charset="0"/>
                  <a:cs typeface="Arial" panose="020B0604020202020204" pitchFamily="34" charset="0"/>
                </a:rPr>
                <a:t>(</a:t>
              </a:r>
              <a:r>
                <a:rPr lang="mn-MN" sz="1400" dirty="0">
                  <a:latin typeface="Arial" panose="020B0604020202020204" pitchFamily="34" charset="0"/>
                  <a:cs typeface="Arial" panose="020B0604020202020204" pitchFamily="34" charset="0"/>
                </a:rPr>
                <a:t>БШУЯ</a:t>
              </a:r>
              <a:r>
                <a:rPr lang="en-US" sz="1400" dirty="0">
                  <a:latin typeface="Arial" panose="020B0604020202020204" pitchFamily="34" charset="0"/>
                  <a:cs typeface="Arial" panose="020B0604020202020204" pitchFamily="34" charset="0"/>
                </a:rPr>
                <a:t>)</a:t>
              </a:r>
            </a:p>
          </p:txBody>
        </p:sp>
        <p:sp>
          <p:nvSpPr>
            <p:cNvPr id="28" name="Pentagon 21">
              <a:extLst>
                <a:ext uri="{FF2B5EF4-FFF2-40B4-BE49-F238E27FC236}">
                  <a16:creationId xmlns:a16="http://schemas.microsoft.com/office/drawing/2014/main" id="{64255B04-2738-4961-8EE3-4953A39C91C2}"/>
                </a:ext>
              </a:extLst>
            </p:cNvPr>
            <p:cNvSpPr/>
            <p:nvPr/>
          </p:nvSpPr>
          <p:spPr>
            <a:xfrm>
              <a:off x="352301" y="3681348"/>
              <a:ext cx="11370149" cy="1512444"/>
            </a:xfrm>
            <a:prstGeom prst="homePlate">
              <a:avLst/>
            </a:prstGeom>
            <a:solidFill>
              <a:schemeClr val="accent6">
                <a:lumMod val="40000"/>
                <a:lumOff val="60000"/>
              </a:schemeClr>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9D94AF5E-AF29-4B52-A995-3E11AF710FD4}"/>
                </a:ext>
              </a:extLst>
            </p:cNvPr>
            <p:cNvSpPr/>
            <p:nvPr/>
          </p:nvSpPr>
          <p:spPr>
            <a:xfrm>
              <a:off x="352301" y="3696684"/>
              <a:ext cx="4383974" cy="1489440"/>
            </a:xfrm>
            <a:prstGeom prst="rect">
              <a:avLst/>
            </a:prstGeom>
            <a:solidFill>
              <a:schemeClr val="tx2">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DA7E6EA2-F9A9-4E46-B1EE-DFE6FB999CF6}"/>
                </a:ext>
              </a:extLst>
            </p:cNvPr>
            <p:cNvSpPr/>
            <p:nvPr/>
          </p:nvSpPr>
          <p:spPr>
            <a:xfrm>
              <a:off x="4733306" y="3689016"/>
              <a:ext cx="2228326" cy="1497108"/>
            </a:xfrm>
            <a:prstGeom prst="rect">
              <a:avLst/>
            </a:prstGeom>
            <a:solidFill>
              <a:schemeClr val="accent1">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0FBBB24-644E-42BC-91C4-4555BFBA3260}"/>
                </a:ext>
              </a:extLst>
            </p:cNvPr>
            <p:cNvSpPr/>
            <p:nvPr/>
          </p:nvSpPr>
          <p:spPr>
            <a:xfrm>
              <a:off x="6961632" y="3695635"/>
              <a:ext cx="1323385" cy="1490489"/>
            </a:xfrm>
            <a:prstGeom prst="rect">
              <a:avLst/>
            </a:prstGeom>
            <a:solidFill>
              <a:schemeClr val="accent4">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751367C-B336-4E27-9F13-47FD69FD9320}"/>
                </a:ext>
              </a:extLst>
            </p:cNvPr>
            <p:cNvSpPr txBox="1"/>
            <p:nvPr/>
          </p:nvSpPr>
          <p:spPr>
            <a:xfrm>
              <a:off x="4912250" y="4157750"/>
              <a:ext cx="1930095" cy="338554"/>
            </a:xfrm>
            <a:prstGeom prst="rect">
              <a:avLst/>
            </a:prstGeom>
            <a:noFill/>
          </p:spPr>
          <p:txBody>
            <a:bodyPr wrap="square" rtlCol="0">
              <a:spAutoFit/>
            </a:bodyPr>
            <a:lstStyle/>
            <a:p>
              <a:pPr algn="ctr"/>
              <a:r>
                <a:rPr lang="mn-MN" sz="1600" dirty="0">
                  <a:latin typeface="Arial" panose="020B0604020202020204" pitchFamily="34" charset="0"/>
                  <a:cs typeface="Arial" panose="020B0604020202020204" pitchFamily="34" charset="0"/>
                </a:rPr>
                <a:t>Үндсэн мэргэшил</a:t>
              </a:r>
              <a:endParaRPr lang="en-US" sz="1600" dirty="0">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EE25DCE1-C50A-4EA9-9D26-43078E3CE5F9}"/>
                </a:ext>
              </a:extLst>
            </p:cNvPr>
            <p:cNvSpPr txBox="1"/>
            <p:nvPr/>
          </p:nvSpPr>
          <p:spPr>
            <a:xfrm>
              <a:off x="6812517" y="4051692"/>
              <a:ext cx="1648157" cy="584775"/>
            </a:xfrm>
            <a:prstGeom prst="rect">
              <a:avLst/>
            </a:prstGeom>
            <a:noFill/>
          </p:spPr>
          <p:txBody>
            <a:bodyPr wrap="square" rtlCol="0">
              <a:spAutoFit/>
            </a:bodyPr>
            <a:lstStyle/>
            <a:p>
              <a:pPr algn="ctr"/>
              <a:r>
                <a:rPr lang="mn-MN" sz="1600" dirty="0">
                  <a:latin typeface="Arial" panose="020B0604020202020204" pitchFamily="34" charset="0"/>
                  <a:cs typeface="Arial" panose="020B0604020202020204" pitchFamily="34" charset="0"/>
                </a:rPr>
                <a:t>Төрөлжсөн мэргэшил</a:t>
              </a:r>
              <a:endParaRPr lang="en-US" sz="1600" dirty="0">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345D2293-FC5D-4804-93F6-F7A69294EE75}"/>
                </a:ext>
              </a:extLst>
            </p:cNvPr>
            <p:cNvSpPr txBox="1"/>
            <p:nvPr/>
          </p:nvSpPr>
          <p:spPr>
            <a:xfrm>
              <a:off x="8982276" y="4083627"/>
              <a:ext cx="1930095" cy="584775"/>
            </a:xfrm>
            <a:prstGeom prst="rect">
              <a:avLst/>
            </a:prstGeom>
            <a:noFill/>
          </p:spPr>
          <p:txBody>
            <a:bodyPr wrap="square" rtlCol="0">
              <a:spAutoFit/>
            </a:bodyPr>
            <a:lstStyle/>
            <a:p>
              <a:pPr algn="ctr"/>
              <a:r>
                <a:rPr lang="mn-MN" sz="1600" dirty="0">
                  <a:latin typeface="Arial" panose="020B0604020202020204" pitchFamily="34" charset="0"/>
                  <a:cs typeface="Arial" panose="020B0604020202020204" pitchFamily="34" charset="0"/>
                </a:rPr>
                <a:t>Тасралтгүй сургалт</a:t>
              </a:r>
              <a:endParaRPr lang="en-US" sz="1600" dirty="0">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48F5F788-DA64-4321-8AC7-B5814683A369}"/>
                </a:ext>
              </a:extLst>
            </p:cNvPr>
            <p:cNvSpPr txBox="1"/>
            <p:nvPr/>
          </p:nvSpPr>
          <p:spPr>
            <a:xfrm>
              <a:off x="2171611" y="4168373"/>
              <a:ext cx="1890909" cy="338554"/>
            </a:xfrm>
            <a:prstGeom prst="rect">
              <a:avLst/>
            </a:prstGeom>
            <a:noFill/>
          </p:spPr>
          <p:txBody>
            <a:bodyPr wrap="square" rtlCol="0">
              <a:spAutoFit/>
            </a:bodyPr>
            <a:lstStyle/>
            <a:p>
              <a:r>
                <a:rPr lang="mn-MN" sz="1600" dirty="0">
                  <a:latin typeface="Arial" panose="020B0604020202020204" pitchFamily="34" charset="0"/>
                  <a:cs typeface="Arial" panose="020B0604020202020204" pitchFamily="34" charset="0"/>
                </a:rPr>
                <a:t>Их эмч</a:t>
              </a:r>
              <a:endParaRPr lang="en-US" sz="1600" dirty="0">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id="{E3677DF5-75A4-409A-A3FC-EDE985E05423}"/>
                </a:ext>
              </a:extLst>
            </p:cNvPr>
            <p:cNvSpPr txBox="1"/>
            <p:nvPr/>
          </p:nvSpPr>
          <p:spPr>
            <a:xfrm>
              <a:off x="101552" y="5622366"/>
              <a:ext cx="1337103" cy="338554"/>
            </a:xfrm>
            <a:prstGeom prst="rect">
              <a:avLst/>
            </a:prstGeom>
            <a:noFill/>
          </p:spPr>
          <p:txBody>
            <a:bodyPr wrap="square" rtlCol="0">
              <a:spAutoFit/>
            </a:bodyPr>
            <a:lstStyle/>
            <a:p>
              <a:r>
                <a:rPr lang="mn-MN" sz="1600" dirty="0"/>
                <a:t>ЭЕШ</a:t>
              </a:r>
              <a:endParaRPr lang="en-US" sz="1600" dirty="0"/>
            </a:p>
          </p:txBody>
        </p:sp>
        <p:sp>
          <p:nvSpPr>
            <p:cNvPr id="37" name="TextBox 36">
              <a:extLst>
                <a:ext uri="{FF2B5EF4-FFF2-40B4-BE49-F238E27FC236}">
                  <a16:creationId xmlns:a16="http://schemas.microsoft.com/office/drawing/2014/main" id="{3846C620-AB14-442F-A533-A564B86DA65D}"/>
                </a:ext>
              </a:extLst>
            </p:cNvPr>
            <p:cNvSpPr txBox="1"/>
            <p:nvPr/>
          </p:nvSpPr>
          <p:spPr>
            <a:xfrm>
              <a:off x="2453263" y="5538433"/>
              <a:ext cx="3333789" cy="584775"/>
            </a:xfrm>
            <a:prstGeom prst="rect">
              <a:avLst/>
            </a:prstGeom>
            <a:noFill/>
          </p:spPr>
          <p:txBody>
            <a:bodyPr wrap="square" rtlCol="0">
              <a:spAutoFit/>
            </a:bodyPr>
            <a:lstStyle/>
            <a:p>
              <a:pPr algn="ctr"/>
              <a:r>
                <a:rPr lang="mn-MN" sz="1600" dirty="0"/>
                <a:t>Төгсөлтийн </a:t>
              </a:r>
            </a:p>
            <a:p>
              <a:pPr algn="ctr"/>
              <a:r>
                <a:rPr lang="mn-MN" sz="1600" dirty="0"/>
                <a:t>шалгалт</a:t>
              </a:r>
              <a:endParaRPr lang="en-US" sz="1600" dirty="0"/>
            </a:p>
          </p:txBody>
        </p:sp>
        <p:sp>
          <p:nvSpPr>
            <p:cNvPr id="38" name="Up Arrow 67">
              <a:extLst>
                <a:ext uri="{FF2B5EF4-FFF2-40B4-BE49-F238E27FC236}">
                  <a16:creationId xmlns:a16="http://schemas.microsoft.com/office/drawing/2014/main" id="{B6924AC8-117B-4469-8E1E-21F151276202}"/>
                </a:ext>
              </a:extLst>
            </p:cNvPr>
            <p:cNvSpPr/>
            <p:nvPr/>
          </p:nvSpPr>
          <p:spPr>
            <a:xfrm>
              <a:off x="267194" y="5279136"/>
              <a:ext cx="170213" cy="34323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Up Arrow 68">
              <a:extLst>
                <a:ext uri="{FF2B5EF4-FFF2-40B4-BE49-F238E27FC236}">
                  <a16:creationId xmlns:a16="http://schemas.microsoft.com/office/drawing/2014/main" id="{8CF04336-5182-4741-830E-45891CBDB76F}"/>
                </a:ext>
              </a:extLst>
            </p:cNvPr>
            <p:cNvSpPr/>
            <p:nvPr/>
          </p:nvSpPr>
          <p:spPr>
            <a:xfrm rot="2640000">
              <a:off x="4361181" y="5279136"/>
              <a:ext cx="170213" cy="34323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Up Arrow 69">
              <a:extLst>
                <a:ext uri="{FF2B5EF4-FFF2-40B4-BE49-F238E27FC236}">
                  <a16:creationId xmlns:a16="http://schemas.microsoft.com/office/drawing/2014/main" id="{10F7271D-85C6-4C6B-BCA8-73B19090F27C}"/>
                </a:ext>
              </a:extLst>
            </p:cNvPr>
            <p:cNvSpPr/>
            <p:nvPr/>
          </p:nvSpPr>
          <p:spPr>
            <a:xfrm rot="-840000">
              <a:off x="4769467" y="5280072"/>
              <a:ext cx="170213" cy="34323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Up Arrow 70">
              <a:extLst>
                <a:ext uri="{FF2B5EF4-FFF2-40B4-BE49-F238E27FC236}">
                  <a16:creationId xmlns:a16="http://schemas.microsoft.com/office/drawing/2014/main" id="{7B10A00A-51B5-4AA3-AD5B-2B6A9F696707}"/>
                </a:ext>
              </a:extLst>
            </p:cNvPr>
            <p:cNvSpPr/>
            <p:nvPr/>
          </p:nvSpPr>
          <p:spPr>
            <a:xfrm rot="1034263">
              <a:off x="6821235" y="5252710"/>
              <a:ext cx="170213" cy="34323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Up Arrow 70">
              <a:extLst>
                <a:ext uri="{FF2B5EF4-FFF2-40B4-BE49-F238E27FC236}">
                  <a16:creationId xmlns:a16="http://schemas.microsoft.com/office/drawing/2014/main" id="{1BCA7215-651B-46FA-BA06-87E6143B6F37}"/>
                </a:ext>
              </a:extLst>
            </p:cNvPr>
            <p:cNvSpPr/>
            <p:nvPr/>
          </p:nvSpPr>
          <p:spPr>
            <a:xfrm rot="20253547">
              <a:off x="8344081" y="5293171"/>
              <a:ext cx="170213" cy="34323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6DA9C08F-5754-47C4-A340-610067C0EAEE}"/>
              </a:ext>
            </a:extLst>
          </p:cNvPr>
          <p:cNvSpPr txBox="1"/>
          <p:nvPr/>
        </p:nvSpPr>
        <p:spPr>
          <a:xfrm>
            <a:off x="5937287" y="4727902"/>
            <a:ext cx="2971757" cy="584775"/>
          </a:xfrm>
          <a:prstGeom prst="rect">
            <a:avLst/>
          </a:prstGeom>
          <a:noFill/>
        </p:spPr>
        <p:txBody>
          <a:bodyPr wrap="square" rtlCol="0">
            <a:spAutoFit/>
          </a:bodyPr>
          <a:lstStyle/>
          <a:p>
            <a:pPr algn="ctr"/>
            <a:r>
              <a:rPr lang="mn-MN" sz="1600" dirty="0"/>
              <a:t>Төгсөлтийн </a:t>
            </a:r>
          </a:p>
          <a:p>
            <a:pPr algn="ctr"/>
            <a:r>
              <a:rPr lang="mn-MN" sz="1600" dirty="0"/>
              <a:t>шалгалт</a:t>
            </a:r>
            <a:endParaRPr lang="en-US" sz="1600" dirty="0"/>
          </a:p>
        </p:txBody>
      </p:sp>
      <p:sp>
        <p:nvSpPr>
          <p:cNvPr id="44" name="TextBox 43">
            <a:extLst>
              <a:ext uri="{FF2B5EF4-FFF2-40B4-BE49-F238E27FC236}">
                <a16:creationId xmlns:a16="http://schemas.microsoft.com/office/drawing/2014/main" id="{CBD3302B-2A36-4BF0-BDE6-5526A0BE844D}"/>
              </a:ext>
            </a:extLst>
          </p:cNvPr>
          <p:cNvSpPr txBox="1"/>
          <p:nvPr/>
        </p:nvSpPr>
        <p:spPr>
          <a:xfrm>
            <a:off x="7639451" y="4730157"/>
            <a:ext cx="2971757" cy="584775"/>
          </a:xfrm>
          <a:prstGeom prst="rect">
            <a:avLst/>
          </a:prstGeom>
          <a:noFill/>
        </p:spPr>
        <p:txBody>
          <a:bodyPr wrap="square" rtlCol="0">
            <a:spAutoFit/>
          </a:bodyPr>
          <a:lstStyle/>
          <a:p>
            <a:pPr algn="ctr"/>
            <a:r>
              <a:rPr lang="mn-MN" sz="1600" dirty="0"/>
              <a:t>Төгсөлтийн </a:t>
            </a:r>
          </a:p>
          <a:p>
            <a:pPr algn="ctr"/>
            <a:r>
              <a:rPr lang="mn-MN" sz="1600" dirty="0"/>
              <a:t>шалгалт</a:t>
            </a:r>
            <a:endParaRPr lang="en-US" sz="1600" dirty="0"/>
          </a:p>
        </p:txBody>
      </p:sp>
      <p:sp>
        <p:nvSpPr>
          <p:cNvPr id="45" name="TextBox 44">
            <a:extLst>
              <a:ext uri="{FF2B5EF4-FFF2-40B4-BE49-F238E27FC236}">
                <a16:creationId xmlns:a16="http://schemas.microsoft.com/office/drawing/2014/main" id="{BC39A0AA-B141-4232-BC21-44BBFDB74170}"/>
              </a:ext>
            </a:extLst>
          </p:cNvPr>
          <p:cNvSpPr txBox="1"/>
          <p:nvPr/>
        </p:nvSpPr>
        <p:spPr>
          <a:xfrm>
            <a:off x="4431778" y="4881818"/>
            <a:ext cx="2971757" cy="584775"/>
          </a:xfrm>
          <a:prstGeom prst="rect">
            <a:avLst/>
          </a:prstGeom>
          <a:noFill/>
        </p:spPr>
        <p:txBody>
          <a:bodyPr wrap="square" rtlCol="0">
            <a:spAutoFit/>
          </a:bodyPr>
          <a:lstStyle/>
          <a:p>
            <a:pPr algn="ctr"/>
            <a:r>
              <a:rPr lang="mn-MN" sz="1600" dirty="0"/>
              <a:t>Элсэлтийн </a:t>
            </a:r>
          </a:p>
          <a:p>
            <a:pPr algn="ctr"/>
            <a:r>
              <a:rPr lang="mn-MN" sz="1600" dirty="0"/>
              <a:t>шалгалт</a:t>
            </a:r>
            <a:endParaRPr lang="en-US" sz="1600" dirty="0"/>
          </a:p>
        </p:txBody>
      </p:sp>
    </p:spTree>
    <p:extLst>
      <p:ext uri="{BB962C8B-B14F-4D97-AF65-F5344CB8AC3E}">
        <p14:creationId xmlns:p14="http://schemas.microsoft.com/office/powerpoint/2010/main" val="15547868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2C39282-40C9-0298-751A-AA9FB9FE7A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685" y="232845"/>
            <a:ext cx="512628" cy="585860"/>
          </a:xfrm>
          <a:prstGeom prst="rect">
            <a:avLst/>
          </a:prstGeom>
        </p:spPr>
      </p:pic>
      <p:sp>
        <p:nvSpPr>
          <p:cNvPr id="2" name="TextBox 1">
            <a:extLst>
              <a:ext uri="{FF2B5EF4-FFF2-40B4-BE49-F238E27FC236}">
                <a16:creationId xmlns:a16="http://schemas.microsoft.com/office/drawing/2014/main" id="{3C560940-EA1B-2C51-3C7F-7134671F4C31}"/>
              </a:ext>
            </a:extLst>
          </p:cNvPr>
          <p:cNvSpPr txBox="1"/>
          <p:nvPr/>
        </p:nvSpPr>
        <p:spPr>
          <a:xfrm rot="5400000">
            <a:off x="-1781701" y="3922773"/>
            <a:ext cx="4851401" cy="646331"/>
          </a:xfrm>
          <a:prstGeom prst="rect">
            <a:avLst/>
          </a:prstGeom>
          <a:noFill/>
        </p:spPr>
        <p:txBody>
          <a:bodyPr wrap="square">
            <a:spAutoFit/>
          </a:bodyPr>
          <a:lstStyle/>
          <a:p>
            <a:r>
              <a:rPr lang="mn-Mong-CN" sz="3600" b="1" dirty="0">
                <a:solidFill>
                  <a:srgbClr val="002060"/>
                </a:solidFill>
                <a:latin typeface="Arial" panose="020B0604020202020204" pitchFamily="34" charset="0"/>
              </a:rPr>
              <a:t>ᠡᠷᠡᢉᠦᠯ ᠮᠡᠨᠳᠦ ᠎ᠶᠢᠨ ᠬᠥ᠍᠍᠍᠍᠍᠍᠍᠍᠋᠋᠍᠍ᠭ᠍ᠵᠢᠯ ᠦᠨ ᠲᠥᠪ </a:t>
            </a:r>
            <a:endParaRPr lang="en-US" sz="3600" b="1" dirty="0">
              <a:solidFill>
                <a:srgbClr val="002060"/>
              </a:solidFill>
              <a:latin typeface="Arial" panose="020B0604020202020204" pitchFamily="34" charset="0"/>
              <a:cs typeface="Arial" panose="020B0604020202020204" pitchFamily="34" charset="0"/>
            </a:endParaRPr>
          </a:p>
        </p:txBody>
      </p:sp>
      <p:cxnSp>
        <p:nvCxnSpPr>
          <p:cNvPr id="7" name="Straight Connector 6">
            <a:extLst>
              <a:ext uri="{FF2B5EF4-FFF2-40B4-BE49-F238E27FC236}">
                <a16:creationId xmlns:a16="http://schemas.microsoft.com/office/drawing/2014/main" id="{78D62FF2-EF4D-B214-E4EB-AF4B4483340F}"/>
              </a:ext>
            </a:extLst>
          </p:cNvPr>
          <p:cNvCxnSpPr>
            <a:cxnSpLocks/>
          </p:cNvCxnSpPr>
          <p:nvPr/>
        </p:nvCxnSpPr>
        <p:spPr>
          <a:xfrm>
            <a:off x="478905" y="922742"/>
            <a:ext cx="11206276" cy="0"/>
          </a:xfrm>
          <a:prstGeom prst="line">
            <a:avLst/>
          </a:prstGeom>
          <a:ln w="6350">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21DCEEB4-710D-26D2-B1F9-218A113E15D5}"/>
              </a:ext>
            </a:extLst>
          </p:cNvPr>
          <p:cNvSpPr txBox="1"/>
          <p:nvPr/>
        </p:nvSpPr>
        <p:spPr>
          <a:xfrm>
            <a:off x="887808" y="568552"/>
            <a:ext cx="1368895" cy="307777"/>
          </a:xfrm>
          <a:prstGeom prst="rect">
            <a:avLst/>
          </a:prstGeom>
          <a:noFill/>
        </p:spPr>
        <p:txBody>
          <a:bodyPr wrap="square" rtlCol="0">
            <a:spAutoFit/>
          </a:bodyPr>
          <a:lstStyle/>
          <a:p>
            <a:r>
              <a:rPr lang="mn-MN" sz="700" b="1" dirty="0">
                <a:solidFill>
                  <a:srgbClr val="002060"/>
                </a:solidFill>
                <a:latin typeface="Arial" panose="020B0604020202020204" pitchFamily="34" charset="0"/>
                <a:ea typeface="Tahoma" panose="020B0604030504040204" pitchFamily="34" charset="0"/>
                <a:cs typeface="Arial" panose="020B0604020202020204" pitchFamily="34" charset="0"/>
              </a:rPr>
              <a:t>ЭРҮҮЛ МЭНДИЙН</a:t>
            </a:r>
          </a:p>
          <a:p>
            <a:r>
              <a:rPr lang="mn-MN" sz="700" b="1" dirty="0">
                <a:solidFill>
                  <a:srgbClr val="002060"/>
                </a:solidFill>
                <a:latin typeface="Arial" panose="020B0604020202020204" pitchFamily="34" charset="0"/>
                <a:ea typeface="Tahoma" panose="020B0604030504040204" pitchFamily="34" charset="0"/>
                <a:cs typeface="Arial" panose="020B0604020202020204" pitchFamily="34" charset="0"/>
              </a:rPr>
              <a:t>ХӨГЖЛИЙН ТӨВ</a:t>
            </a:r>
          </a:p>
        </p:txBody>
      </p:sp>
      <p:sp>
        <p:nvSpPr>
          <p:cNvPr id="14" name="TextBox 13">
            <a:extLst>
              <a:ext uri="{FF2B5EF4-FFF2-40B4-BE49-F238E27FC236}">
                <a16:creationId xmlns:a16="http://schemas.microsoft.com/office/drawing/2014/main" id="{CAFC4D7E-55EF-473C-B79C-CC79B9716F84}"/>
              </a:ext>
            </a:extLst>
          </p:cNvPr>
          <p:cNvSpPr txBox="1"/>
          <p:nvPr/>
        </p:nvSpPr>
        <p:spPr>
          <a:xfrm>
            <a:off x="3471024" y="276164"/>
            <a:ext cx="6671782" cy="584775"/>
          </a:xfrm>
          <a:prstGeom prst="rect">
            <a:avLst/>
          </a:prstGeom>
          <a:noFill/>
        </p:spPr>
        <p:txBody>
          <a:bodyPr wrap="square" rtlCol="0">
            <a:spAutoFit/>
          </a:bodyPr>
          <a:lstStyle/>
          <a:p>
            <a:r>
              <a:rPr lang="mn-MN" sz="3200" dirty="0">
                <a:solidFill>
                  <a:srgbClr val="002060"/>
                </a:solidFill>
                <a:latin typeface="Arial" panose="020B0604020202020204" pitchFamily="34" charset="0"/>
                <a:cs typeface="Arial" panose="020B0604020202020204" pitchFamily="34" charset="0"/>
              </a:rPr>
              <a:t>ОЛОН УЛСЫН ХАРЬЦУУЛАЛТ</a:t>
            </a:r>
            <a:endParaRPr lang="en-US" sz="1200" dirty="0">
              <a:solidFill>
                <a:srgbClr val="002060"/>
              </a:solidFill>
              <a:latin typeface="Arial" panose="020B0604020202020204" pitchFamily="34" charset="0"/>
              <a:cs typeface="Arial" panose="020B0604020202020204" pitchFamily="34" charset="0"/>
            </a:endParaRPr>
          </a:p>
        </p:txBody>
      </p:sp>
      <p:graphicFrame>
        <p:nvGraphicFramePr>
          <p:cNvPr id="3" name="Table 3">
            <a:extLst>
              <a:ext uri="{FF2B5EF4-FFF2-40B4-BE49-F238E27FC236}">
                <a16:creationId xmlns:a16="http://schemas.microsoft.com/office/drawing/2014/main" id="{E2D11B70-DC33-4E9B-9C14-B97A53C776EC}"/>
              </a:ext>
            </a:extLst>
          </p:cNvPr>
          <p:cNvGraphicFramePr>
            <a:graphicFrameLocks noGrp="1"/>
          </p:cNvGraphicFramePr>
          <p:nvPr>
            <p:extLst>
              <p:ext uri="{D42A27DB-BD31-4B8C-83A1-F6EECF244321}">
                <p14:modId xmlns:p14="http://schemas.microsoft.com/office/powerpoint/2010/main" val="3813436938"/>
              </p:ext>
            </p:extLst>
          </p:nvPr>
        </p:nvGraphicFramePr>
        <p:xfrm>
          <a:off x="1274052" y="1212036"/>
          <a:ext cx="10255351" cy="4943992"/>
        </p:xfrm>
        <a:graphic>
          <a:graphicData uri="http://schemas.openxmlformats.org/drawingml/2006/table">
            <a:tbl>
              <a:tblPr firstRow="1" bandRow="1">
                <a:tableStyleId>{3B4B98B0-60AC-42C2-AFA5-B58CD77FA1E5}</a:tableStyleId>
              </a:tblPr>
              <a:tblGrid>
                <a:gridCol w="1239772">
                  <a:extLst>
                    <a:ext uri="{9D8B030D-6E8A-4147-A177-3AD203B41FA5}">
                      <a16:colId xmlns:a16="http://schemas.microsoft.com/office/drawing/2014/main" val="3838833173"/>
                    </a:ext>
                  </a:extLst>
                </a:gridCol>
                <a:gridCol w="1704804">
                  <a:extLst>
                    <a:ext uri="{9D8B030D-6E8A-4147-A177-3AD203B41FA5}">
                      <a16:colId xmlns:a16="http://schemas.microsoft.com/office/drawing/2014/main" val="3398935987"/>
                    </a:ext>
                  </a:extLst>
                </a:gridCol>
                <a:gridCol w="1422400">
                  <a:extLst>
                    <a:ext uri="{9D8B030D-6E8A-4147-A177-3AD203B41FA5}">
                      <a16:colId xmlns:a16="http://schemas.microsoft.com/office/drawing/2014/main" val="2874238416"/>
                    </a:ext>
                  </a:extLst>
                </a:gridCol>
                <a:gridCol w="1234017">
                  <a:extLst>
                    <a:ext uri="{9D8B030D-6E8A-4147-A177-3AD203B41FA5}">
                      <a16:colId xmlns:a16="http://schemas.microsoft.com/office/drawing/2014/main" val="3265081225"/>
                    </a:ext>
                  </a:extLst>
                </a:gridCol>
                <a:gridCol w="1298060">
                  <a:extLst>
                    <a:ext uri="{9D8B030D-6E8A-4147-A177-3AD203B41FA5}">
                      <a16:colId xmlns:a16="http://schemas.microsoft.com/office/drawing/2014/main" val="2222815875"/>
                    </a:ext>
                  </a:extLst>
                </a:gridCol>
                <a:gridCol w="1759725">
                  <a:extLst>
                    <a:ext uri="{9D8B030D-6E8A-4147-A177-3AD203B41FA5}">
                      <a16:colId xmlns:a16="http://schemas.microsoft.com/office/drawing/2014/main" val="246044554"/>
                    </a:ext>
                  </a:extLst>
                </a:gridCol>
                <a:gridCol w="1596573">
                  <a:extLst>
                    <a:ext uri="{9D8B030D-6E8A-4147-A177-3AD203B41FA5}">
                      <a16:colId xmlns:a16="http://schemas.microsoft.com/office/drawing/2014/main" val="3141796043"/>
                    </a:ext>
                  </a:extLst>
                </a:gridCol>
              </a:tblGrid>
              <a:tr h="789988">
                <a:tc>
                  <a:txBody>
                    <a:bodyPr/>
                    <a:lstStyle/>
                    <a:p>
                      <a:endParaRPr lang="en-US" sz="1400" b="0" dirty="0">
                        <a:latin typeface="Arial" panose="020B0604020202020204" pitchFamily="34" charset="0"/>
                        <a:cs typeface="Arial" panose="020B0604020202020204" pitchFamily="34" charset="0"/>
                      </a:endParaRPr>
                    </a:p>
                  </a:txBody>
                  <a:tcPr/>
                </a:tc>
                <a:tc>
                  <a:txBody>
                    <a:bodyPr/>
                    <a:lstStyle/>
                    <a:p>
                      <a:pPr algn="ctr"/>
                      <a:r>
                        <a:rPr lang="mn-MN" sz="1400" b="0" dirty="0">
                          <a:latin typeface="Arial" panose="020B0604020202020204" pitchFamily="34" charset="0"/>
                          <a:cs typeface="Arial" panose="020B0604020202020204" pitchFamily="34" charset="0"/>
                        </a:rPr>
                        <a:t>Нийт хүн амын тоо</a:t>
                      </a:r>
                      <a:endParaRPr lang="en-US" sz="1400" b="0" dirty="0">
                        <a:latin typeface="Arial" panose="020B0604020202020204" pitchFamily="34" charset="0"/>
                        <a:cs typeface="Arial" panose="020B0604020202020204" pitchFamily="34" charset="0"/>
                      </a:endParaRPr>
                    </a:p>
                  </a:txBody>
                  <a:tcPr/>
                </a:tc>
                <a:tc>
                  <a:txBody>
                    <a:bodyPr/>
                    <a:lstStyle/>
                    <a:p>
                      <a:pPr algn="ctr"/>
                      <a:r>
                        <a:rPr lang="mn-MN" sz="1400" b="0" dirty="0">
                          <a:latin typeface="Arial" panose="020B0604020202020204" pitchFamily="34" charset="0"/>
                          <a:cs typeface="Arial" panose="020B0604020202020204" pitchFamily="34" charset="0"/>
                        </a:rPr>
                        <a:t>Нийт эрүүл мэндийн ажилтны тоо</a:t>
                      </a:r>
                      <a:endParaRPr lang="en-US" sz="1400" b="0" dirty="0">
                        <a:latin typeface="Arial" panose="020B0604020202020204" pitchFamily="34" charset="0"/>
                        <a:cs typeface="Arial" panose="020B0604020202020204" pitchFamily="34" charset="0"/>
                      </a:endParaRPr>
                    </a:p>
                  </a:txBody>
                  <a:tcPr/>
                </a:tc>
                <a:tc>
                  <a:txBody>
                    <a:bodyPr/>
                    <a:lstStyle/>
                    <a:p>
                      <a:pPr algn="ctr"/>
                      <a:r>
                        <a:rPr lang="mn-MN" sz="1400" b="0" dirty="0">
                          <a:latin typeface="Arial" panose="020B0604020202020204" pitchFamily="34" charset="0"/>
                          <a:cs typeface="Arial" panose="020B0604020202020204" pitchFamily="34" charset="0"/>
                        </a:rPr>
                        <a:t>Нийт эмчийн тоо</a:t>
                      </a:r>
                      <a:endParaRPr lang="en-US" sz="1400" b="0" dirty="0">
                        <a:latin typeface="Arial" panose="020B0604020202020204" pitchFamily="34" charset="0"/>
                        <a:cs typeface="Arial" panose="020B0604020202020204" pitchFamily="34" charset="0"/>
                      </a:endParaRPr>
                    </a:p>
                  </a:txBody>
                  <a:tcPr/>
                </a:tc>
                <a:tc>
                  <a:txBody>
                    <a:bodyPr/>
                    <a:lstStyle/>
                    <a:p>
                      <a:pPr algn="ctr"/>
                      <a:r>
                        <a:rPr lang="mn-MN" sz="1400" b="0" dirty="0">
                          <a:latin typeface="Arial" panose="020B0604020202020204" pitchFamily="34" charset="0"/>
                          <a:cs typeface="Arial" panose="020B0604020202020204" pitchFamily="34" charset="0"/>
                        </a:rPr>
                        <a:t>1000 хүн амд ногдох эмчийн тоо</a:t>
                      </a:r>
                      <a:endParaRPr lang="en-US" sz="1400" b="0" dirty="0">
                        <a:latin typeface="Arial" panose="020B0604020202020204" pitchFamily="34" charset="0"/>
                        <a:cs typeface="Arial" panose="020B0604020202020204" pitchFamily="34" charset="0"/>
                      </a:endParaRPr>
                    </a:p>
                  </a:txBody>
                  <a:tcPr/>
                </a:tc>
                <a:tc>
                  <a:txBody>
                    <a:bodyPr/>
                    <a:lstStyle/>
                    <a:p>
                      <a:pPr algn="ctr"/>
                      <a:r>
                        <a:rPr lang="mn-MN" sz="1400" b="0" dirty="0">
                          <a:latin typeface="Arial" panose="020B0604020202020204" pitchFamily="34" charset="0"/>
                          <a:cs typeface="Arial" panose="020B0604020202020204" pitchFamily="34" charset="0"/>
                        </a:rPr>
                        <a:t>Жилд амбулаториор үйлчлүүлэгчдийн тоо</a:t>
                      </a:r>
                      <a:endParaRPr lang="en-US" sz="1400" b="0" dirty="0">
                        <a:latin typeface="Arial" panose="020B0604020202020204" pitchFamily="34" charset="0"/>
                        <a:cs typeface="Arial" panose="020B0604020202020204" pitchFamily="34" charset="0"/>
                      </a:endParaRPr>
                    </a:p>
                  </a:txBody>
                  <a:tcPr/>
                </a:tc>
                <a:tc>
                  <a:txBody>
                    <a:bodyPr/>
                    <a:lstStyle/>
                    <a:p>
                      <a:pPr algn="ctr"/>
                      <a:r>
                        <a:rPr lang="mn-MN" sz="1400" b="0" dirty="0">
                          <a:latin typeface="Arial" panose="020B0604020202020204" pitchFamily="34" charset="0"/>
                          <a:cs typeface="Arial" panose="020B0604020202020204" pitchFamily="34" charset="0"/>
                        </a:rPr>
                        <a:t>Жилд хэвтэн эмчлүүлэгчдийн тоо </a:t>
                      </a:r>
                      <a:endParaRPr lang="en-US" sz="14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684555078"/>
                  </a:ext>
                </a:extLst>
              </a:tr>
              <a:tr h="499889">
                <a:tc>
                  <a:txBody>
                    <a:bodyPr/>
                    <a:lstStyle/>
                    <a:p>
                      <a:r>
                        <a:rPr lang="mn-MN" sz="1600" b="1" dirty="0">
                          <a:latin typeface="Arial" panose="020B0604020202020204" pitchFamily="34" charset="0"/>
                          <a:cs typeface="Arial" panose="020B0604020202020204" pitchFamily="34" charset="0"/>
                        </a:rPr>
                        <a:t>Монгол</a:t>
                      </a:r>
                      <a:endParaRPr lang="en-US" sz="1600" b="1" dirty="0">
                        <a:latin typeface="Arial" panose="020B0604020202020204" pitchFamily="34" charset="0"/>
                        <a:cs typeface="Arial" panose="020B0604020202020204" pitchFamily="34" charset="0"/>
                      </a:endParaRPr>
                    </a:p>
                  </a:txBody>
                  <a:tcPr/>
                </a:tc>
                <a:tc>
                  <a:txBody>
                    <a:bodyPr/>
                    <a:lstStyle/>
                    <a:p>
                      <a:pPr algn="ctr"/>
                      <a:r>
                        <a:rPr lang="en-US" sz="1600" b="1" dirty="0">
                          <a:solidFill>
                            <a:srgbClr val="1D9A78"/>
                          </a:solidFill>
                          <a:latin typeface="Arial" panose="020B0604020202020204" pitchFamily="34" charset="0"/>
                          <a:cs typeface="Arial" panose="020B0604020202020204" pitchFamily="34" charset="0"/>
                        </a:rPr>
                        <a:t>3,504,741</a:t>
                      </a:r>
                    </a:p>
                  </a:txBody>
                  <a:tcPr anchor="ctr"/>
                </a:tc>
                <a:tc>
                  <a:txBody>
                    <a:bodyPr/>
                    <a:lstStyle/>
                    <a:p>
                      <a:pPr algn="ctr"/>
                      <a:r>
                        <a:rPr lang="en-US" sz="1600" b="0" dirty="0">
                          <a:solidFill>
                            <a:schemeClr val="tx1"/>
                          </a:solidFill>
                          <a:latin typeface="Arial" panose="020B0604020202020204" pitchFamily="34" charset="0"/>
                          <a:cs typeface="Arial" panose="020B0604020202020204" pitchFamily="34" charset="0"/>
                        </a:rPr>
                        <a:t>66,266</a:t>
                      </a:r>
                    </a:p>
                  </a:txBody>
                  <a:tcPr anchor="ctr"/>
                </a:tc>
                <a:tc>
                  <a:txBody>
                    <a:bodyPr/>
                    <a:lstStyle/>
                    <a:p>
                      <a:pPr algn="ctr"/>
                      <a:r>
                        <a:rPr lang="en-US" sz="1600" dirty="0">
                          <a:latin typeface="Arial" panose="020B0604020202020204" pitchFamily="34" charset="0"/>
                          <a:cs typeface="Arial" panose="020B0604020202020204" pitchFamily="34" charset="0"/>
                        </a:rPr>
                        <a:t>14,978</a:t>
                      </a:r>
                    </a:p>
                  </a:txBody>
                  <a:tcPr anchor="ctr"/>
                </a:tc>
                <a:tc>
                  <a:txBody>
                    <a:bodyPr/>
                    <a:lstStyle/>
                    <a:p>
                      <a:pPr algn="ctr"/>
                      <a:r>
                        <a:rPr lang="en-US" sz="1600" b="1" dirty="0">
                          <a:solidFill>
                            <a:srgbClr val="002060"/>
                          </a:solidFill>
                          <a:latin typeface="Arial" panose="020B0604020202020204" pitchFamily="34" charset="0"/>
                          <a:cs typeface="Arial" panose="020B0604020202020204" pitchFamily="34" charset="0"/>
                        </a:rPr>
                        <a:t>4,28</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n-MN" sz="1600" dirty="0">
                          <a:latin typeface="Arial" panose="020B0604020202020204" pitchFamily="34" charset="0"/>
                          <a:cs typeface="Arial" panose="020B0604020202020204" pitchFamily="34" charset="0"/>
                        </a:rPr>
                        <a:t>22,111,200</a:t>
                      </a:r>
                      <a:endParaRPr lang="en-US" sz="1600" dirty="0">
                        <a:latin typeface="Arial" panose="020B0604020202020204" pitchFamily="34" charset="0"/>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n-MN" sz="1600" dirty="0">
                          <a:latin typeface="Arial" panose="020B0604020202020204" pitchFamily="34" charset="0"/>
                          <a:cs typeface="Arial" panose="020B0604020202020204" pitchFamily="34" charset="0"/>
                        </a:rPr>
                        <a:t>924,900</a:t>
                      </a:r>
                      <a:endParaRPr lang="en-US" sz="16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177000569"/>
                  </a:ext>
                </a:extLst>
              </a:tr>
              <a:tr h="499889">
                <a:tc>
                  <a:txBody>
                    <a:bodyPr/>
                    <a:lstStyle/>
                    <a:p>
                      <a:r>
                        <a:rPr lang="mn-MN" sz="1600" b="1" dirty="0">
                          <a:latin typeface="Arial" panose="020B0604020202020204" pitchFamily="34" charset="0"/>
                          <a:cs typeface="Arial" panose="020B0604020202020204" pitchFamily="34" charset="0"/>
                        </a:rPr>
                        <a:t>АНУ</a:t>
                      </a:r>
                      <a:endParaRPr lang="en-US" sz="1600" b="1" dirty="0">
                        <a:latin typeface="Arial" panose="020B0604020202020204" pitchFamily="34" charset="0"/>
                        <a:cs typeface="Arial" panose="020B0604020202020204" pitchFamily="34" charset="0"/>
                      </a:endParaRPr>
                    </a:p>
                  </a:txBody>
                  <a:tcPr/>
                </a:tc>
                <a:tc>
                  <a:txBody>
                    <a:bodyPr/>
                    <a:lstStyle/>
                    <a:p>
                      <a:pPr algn="ctr"/>
                      <a:r>
                        <a:rPr lang="mn-MN" sz="1600" dirty="0">
                          <a:latin typeface="Arial" panose="020B0604020202020204" pitchFamily="34" charset="0"/>
                          <a:cs typeface="Arial" panose="020B0604020202020204" pitchFamily="34" charset="0"/>
                        </a:rPr>
                        <a:t>341,814,420</a:t>
                      </a:r>
                      <a:endParaRPr lang="en-US" sz="1600" dirty="0">
                        <a:latin typeface="Arial" panose="020B0604020202020204" pitchFamily="34" charset="0"/>
                        <a:cs typeface="Arial" panose="020B0604020202020204" pitchFamily="34" charset="0"/>
                      </a:endParaRPr>
                    </a:p>
                  </a:txBody>
                  <a:tcPr anchor="ctr"/>
                </a:tc>
                <a:tc>
                  <a:txBody>
                    <a:bodyPr/>
                    <a:lstStyle/>
                    <a:p>
                      <a:pPr algn="ctr"/>
                      <a:r>
                        <a:rPr lang="en-US" sz="1600" dirty="0">
                          <a:latin typeface="Arial" panose="020B0604020202020204" pitchFamily="34" charset="0"/>
                          <a:cs typeface="Arial" panose="020B0604020202020204" pitchFamily="34" charset="0"/>
                        </a:rPr>
                        <a:t>22,000,000</a:t>
                      </a:r>
                    </a:p>
                  </a:txBody>
                  <a:tcPr anchor="ctr"/>
                </a:tc>
                <a:tc>
                  <a:txBody>
                    <a:bodyPr/>
                    <a:lstStyle/>
                    <a:p>
                      <a:pPr algn="ctr"/>
                      <a:r>
                        <a:rPr lang="en-US" sz="1600" b="0" kern="1200" dirty="0">
                          <a:solidFill>
                            <a:schemeClr val="tx1"/>
                          </a:solidFill>
                          <a:effectLst/>
                          <a:latin typeface="Arial" panose="020B0604020202020204" pitchFamily="34" charset="0"/>
                          <a:cs typeface="Arial" panose="020B0604020202020204" pitchFamily="34" charset="0"/>
                        </a:rPr>
                        <a:t>552,310</a:t>
                      </a:r>
                      <a:endParaRPr lang="en-US" sz="1600" dirty="0">
                        <a:latin typeface="Arial" panose="020B0604020202020204" pitchFamily="34" charset="0"/>
                        <a:cs typeface="Arial" panose="020B0604020202020204" pitchFamily="34" charset="0"/>
                      </a:endParaRPr>
                    </a:p>
                  </a:txBody>
                  <a:tcPr anchor="ctr"/>
                </a:tc>
                <a:tc>
                  <a:txBody>
                    <a:bodyPr/>
                    <a:lstStyle/>
                    <a:p>
                      <a:pPr algn="ctr"/>
                      <a:r>
                        <a:rPr lang="en-US" sz="1600" b="0" dirty="0">
                          <a:solidFill>
                            <a:schemeClr val="tx1"/>
                          </a:solidFill>
                          <a:latin typeface="Arial" panose="020B0604020202020204" pitchFamily="34" charset="0"/>
                          <a:cs typeface="Arial" panose="020B0604020202020204" pitchFamily="34" charset="0"/>
                        </a:rPr>
                        <a:t>2,4</a:t>
                      </a:r>
                    </a:p>
                  </a:txBody>
                  <a:tcPr anchor="ctr"/>
                </a:tc>
                <a:tc>
                  <a:txBody>
                    <a:bodyPr/>
                    <a:lstStyle/>
                    <a:p>
                      <a:pPr algn="ctr"/>
                      <a:r>
                        <a:rPr lang="mn-MN" sz="1600" dirty="0">
                          <a:latin typeface="Arial" panose="020B0604020202020204" pitchFamily="34" charset="0"/>
                          <a:cs typeface="Arial" panose="020B0604020202020204" pitchFamily="34" charset="0"/>
                        </a:rPr>
                        <a:t>537,000,000</a:t>
                      </a:r>
                      <a:endParaRPr lang="en-US" sz="1600" dirty="0">
                        <a:latin typeface="Arial" panose="020B0604020202020204" pitchFamily="34" charset="0"/>
                        <a:cs typeface="Arial" panose="020B0604020202020204" pitchFamily="34" charset="0"/>
                      </a:endParaRPr>
                    </a:p>
                  </a:txBody>
                  <a:tcPr anchor="ctr"/>
                </a:tc>
                <a:tc>
                  <a:txBody>
                    <a:bodyPr/>
                    <a:lstStyle/>
                    <a:p>
                      <a:pPr algn="ctr"/>
                      <a:r>
                        <a:rPr lang="mn-MN" sz="1600" dirty="0">
                          <a:latin typeface="Arial" panose="020B0604020202020204" pitchFamily="34" charset="0"/>
                          <a:cs typeface="Arial" panose="020B0604020202020204" pitchFamily="34" charset="0"/>
                        </a:rPr>
                        <a:t>33,700,000</a:t>
                      </a:r>
                      <a:endParaRPr lang="en-US" sz="16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644121899"/>
                  </a:ext>
                </a:extLst>
              </a:tr>
              <a:tr h="499889">
                <a:tc>
                  <a:txBody>
                    <a:bodyPr/>
                    <a:lstStyle/>
                    <a:p>
                      <a:r>
                        <a:rPr lang="mn-MN" sz="1600" b="1" dirty="0">
                          <a:latin typeface="Arial" panose="020B0604020202020204" pitchFamily="34" charset="0"/>
                          <a:cs typeface="Arial" panose="020B0604020202020204" pitchFamily="34" charset="0"/>
                        </a:rPr>
                        <a:t>Австрали</a:t>
                      </a:r>
                      <a:endParaRPr lang="en-US" sz="1600" b="1" dirty="0">
                        <a:latin typeface="Arial" panose="020B0604020202020204" pitchFamily="34" charset="0"/>
                        <a:cs typeface="Arial" panose="020B0604020202020204" pitchFamily="34" charset="0"/>
                      </a:endParaRPr>
                    </a:p>
                  </a:txBody>
                  <a:tcPr/>
                </a:tc>
                <a:tc>
                  <a:txBody>
                    <a:bodyPr/>
                    <a:lstStyle/>
                    <a:p>
                      <a:pPr algn="ctr"/>
                      <a:r>
                        <a:rPr lang="mn-MN" sz="1600" dirty="0">
                          <a:latin typeface="Arial" panose="020B0604020202020204" pitchFamily="34" charset="0"/>
                          <a:cs typeface="Arial" panose="020B0604020202020204" pitchFamily="34" charset="0"/>
                        </a:rPr>
                        <a:t>26,711,850</a:t>
                      </a:r>
                      <a:endParaRPr lang="en-US" sz="1600" dirty="0">
                        <a:latin typeface="Arial" panose="020B0604020202020204" pitchFamily="34" charset="0"/>
                        <a:cs typeface="Arial" panose="020B0604020202020204" pitchFamily="34" charset="0"/>
                      </a:endParaRPr>
                    </a:p>
                  </a:txBody>
                  <a:tcPr anchor="ctr"/>
                </a:tc>
                <a:tc>
                  <a:txBody>
                    <a:bodyPr/>
                    <a:lstStyle/>
                    <a:p>
                      <a:pPr algn="ctr"/>
                      <a:r>
                        <a:rPr lang="en-US" sz="1600" dirty="0">
                          <a:latin typeface="Arial" panose="020B0604020202020204" pitchFamily="34" charset="0"/>
                          <a:cs typeface="Arial" panose="020B0604020202020204" pitchFamily="34" charset="0"/>
                        </a:rPr>
                        <a:t>688,000</a:t>
                      </a:r>
                    </a:p>
                  </a:txBody>
                  <a:tcPr anchor="ctr"/>
                </a:tc>
                <a:tc>
                  <a:txBody>
                    <a:bodyPr/>
                    <a:lstStyle/>
                    <a:p>
                      <a:pPr algn="ctr"/>
                      <a:r>
                        <a:rPr lang="en-US" sz="1600" dirty="0">
                          <a:latin typeface="Arial" panose="020B0604020202020204" pitchFamily="34" charset="0"/>
                          <a:cs typeface="Arial" panose="020B0604020202020204" pitchFamily="34" charset="0"/>
                        </a:rPr>
                        <a:t>130,000</a:t>
                      </a:r>
                    </a:p>
                  </a:txBody>
                  <a:tcPr anchor="ctr"/>
                </a:tc>
                <a:tc>
                  <a:txBody>
                    <a:bodyPr/>
                    <a:lstStyle/>
                    <a:p>
                      <a:pPr algn="ctr"/>
                      <a:r>
                        <a:rPr lang="en-US" sz="1600" dirty="0">
                          <a:latin typeface="Arial" panose="020B0604020202020204" pitchFamily="34" charset="0"/>
                          <a:cs typeface="Arial" panose="020B0604020202020204" pitchFamily="34" charset="0"/>
                        </a:rPr>
                        <a:t>4,1</a:t>
                      </a:r>
                    </a:p>
                  </a:txBody>
                  <a:tcPr anchor="ctr"/>
                </a:tc>
                <a:tc>
                  <a:txBody>
                    <a:bodyPr/>
                    <a:lstStyle/>
                    <a:p>
                      <a:pPr algn="ctr"/>
                      <a:r>
                        <a:rPr lang="mn-MN" sz="1600" dirty="0">
                          <a:latin typeface="Arial" panose="020B0604020202020204" pitchFamily="34" charset="0"/>
                          <a:cs typeface="Arial" panose="020B0604020202020204" pitchFamily="34" charset="0"/>
                        </a:rPr>
                        <a:t>33,200,000</a:t>
                      </a:r>
                      <a:endParaRPr lang="en-US" sz="1600" dirty="0">
                        <a:latin typeface="Arial" panose="020B0604020202020204" pitchFamily="34" charset="0"/>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n-MN" sz="1600" dirty="0">
                          <a:latin typeface="Arial" panose="020B0604020202020204" pitchFamily="34" charset="0"/>
                          <a:cs typeface="Arial" panose="020B0604020202020204" pitchFamily="34" charset="0"/>
                        </a:rPr>
                        <a:t>12,100,000</a:t>
                      </a:r>
                      <a:endParaRPr lang="en-US" sz="16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1277375"/>
                  </a:ext>
                </a:extLst>
              </a:tr>
              <a:tr h="499889">
                <a:tc>
                  <a:txBody>
                    <a:bodyPr/>
                    <a:lstStyle/>
                    <a:p>
                      <a:r>
                        <a:rPr lang="mn-MN" sz="1600" b="1" dirty="0">
                          <a:latin typeface="Arial" panose="020B0604020202020204" pitchFamily="34" charset="0"/>
                          <a:cs typeface="Arial" panose="020B0604020202020204" pitchFamily="34" charset="0"/>
                        </a:rPr>
                        <a:t>Япон</a:t>
                      </a:r>
                      <a:endParaRPr lang="en-US" sz="1600" b="1" dirty="0">
                        <a:latin typeface="Arial" panose="020B0604020202020204" pitchFamily="34" charset="0"/>
                        <a:cs typeface="Arial" panose="020B0604020202020204" pitchFamily="34" charset="0"/>
                      </a:endParaRPr>
                    </a:p>
                  </a:txBody>
                  <a:tcPr/>
                </a:tc>
                <a:tc>
                  <a:txBody>
                    <a:bodyPr/>
                    <a:lstStyle/>
                    <a:p>
                      <a:pPr algn="ctr"/>
                      <a:r>
                        <a:rPr lang="mn-MN" sz="1600" dirty="0">
                          <a:latin typeface="Arial" panose="020B0604020202020204" pitchFamily="34" charset="0"/>
                          <a:cs typeface="Arial" panose="020B0604020202020204" pitchFamily="34" charset="0"/>
                        </a:rPr>
                        <a:t>122,600,184</a:t>
                      </a:r>
                      <a:endParaRPr lang="en-US" sz="1600" dirty="0">
                        <a:latin typeface="Arial" panose="020B0604020202020204" pitchFamily="34" charset="0"/>
                        <a:cs typeface="Arial" panose="020B0604020202020204" pitchFamily="34" charset="0"/>
                      </a:endParaRPr>
                    </a:p>
                  </a:txBody>
                  <a:tcPr anchor="ctr"/>
                </a:tc>
                <a:tc>
                  <a:txBody>
                    <a:bodyPr/>
                    <a:lstStyle/>
                    <a:p>
                      <a:pPr algn="ctr"/>
                      <a:r>
                        <a:rPr lang="en-US" sz="1600" dirty="0">
                          <a:latin typeface="Arial" panose="020B0604020202020204" pitchFamily="34" charset="0"/>
                          <a:cs typeface="Arial" panose="020B0604020202020204" pitchFamily="34" charset="0"/>
                        </a:rPr>
                        <a:t>8,910,000</a:t>
                      </a:r>
                    </a:p>
                  </a:txBody>
                  <a:tcPr anchor="ctr"/>
                </a:tc>
                <a:tc>
                  <a:txBody>
                    <a:bodyPr/>
                    <a:lstStyle/>
                    <a:p>
                      <a:pPr algn="ctr"/>
                      <a:r>
                        <a:rPr lang="en-US" sz="1600" dirty="0">
                          <a:latin typeface="Arial" panose="020B0604020202020204" pitchFamily="34" charset="0"/>
                          <a:cs typeface="Arial" panose="020B0604020202020204" pitchFamily="34" charset="0"/>
                        </a:rPr>
                        <a:t>339,600</a:t>
                      </a:r>
                    </a:p>
                  </a:txBody>
                  <a:tcPr anchor="ctr"/>
                </a:tc>
                <a:tc>
                  <a:txBody>
                    <a:bodyPr/>
                    <a:lstStyle/>
                    <a:p>
                      <a:pPr algn="ctr"/>
                      <a:r>
                        <a:rPr lang="en-US" sz="1600" dirty="0">
                          <a:latin typeface="Arial" panose="020B0604020202020204" pitchFamily="34" charset="0"/>
                          <a:cs typeface="Arial" panose="020B0604020202020204" pitchFamily="34" charset="0"/>
                        </a:rPr>
                        <a:t>2,6</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n-MN" sz="1600" dirty="0">
                          <a:latin typeface="Arial" panose="020B0604020202020204" pitchFamily="34" charset="0"/>
                          <a:cs typeface="Arial" panose="020B0604020202020204" pitchFamily="34" charset="0"/>
                        </a:rPr>
                        <a:t>459,000,000</a:t>
                      </a:r>
                      <a:endParaRPr lang="en-US" sz="1600" dirty="0">
                        <a:latin typeface="Arial" panose="020B0604020202020204" pitchFamily="34" charset="0"/>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n-MN" sz="1600" dirty="0">
                          <a:latin typeface="Arial" panose="020B0604020202020204" pitchFamily="34" charset="0"/>
                          <a:cs typeface="Arial" panose="020B0604020202020204" pitchFamily="34" charset="0"/>
                        </a:rPr>
                        <a:t>410,900,000</a:t>
                      </a:r>
                      <a:endParaRPr lang="en-US" sz="16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4011986548"/>
                  </a:ext>
                </a:extLst>
              </a:tr>
              <a:tr h="499889">
                <a:tc>
                  <a:txBody>
                    <a:bodyPr/>
                    <a:lstStyle/>
                    <a:p>
                      <a:r>
                        <a:rPr lang="mn-MN" sz="1600" b="1" dirty="0">
                          <a:latin typeface="Arial" panose="020B0604020202020204" pitchFamily="34" charset="0"/>
                          <a:cs typeface="Arial" panose="020B0604020202020204" pitchFamily="34" charset="0"/>
                        </a:rPr>
                        <a:t>БНСУ</a:t>
                      </a:r>
                      <a:endParaRPr lang="en-US" sz="1600" b="1" dirty="0">
                        <a:latin typeface="Arial" panose="020B0604020202020204" pitchFamily="34" charset="0"/>
                        <a:cs typeface="Arial" panose="020B0604020202020204" pitchFamily="34" charset="0"/>
                      </a:endParaRPr>
                    </a:p>
                  </a:txBody>
                  <a:tcPr/>
                </a:tc>
                <a:tc>
                  <a:txBody>
                    <a:bodyPr/>
                    <a:lstStyle/>
                    <a:p>
                      <a:pPr algn="ctr"/>
                      <a:r>
                        <a:rPr lang="mn-MN" sz="1600" dirty="0">
                          <a:latin typeface="Arial" panose="020B0604020202020204" pitchFamily="34" charset="0"/>
                          <a:cs typeface="Arial" panose="020B0604020202020204" pitchFamily="34" charset="0"/>
                        </a:rPr>
                        <a:t>51,739,974</a:t>
                      </a:r>
                      <a:endParaRPr lang="en-US" sz="1600" dirty="0">
                        <a:latin typeface="Arial" panose="020B0604020202020204" pitchFamily="34" charset="0"/>
                        <a:cs typeface="Arial" panose="020B0604020202020204" pitchFamily="34" charset="0"/>
                      </a:endParaRPr>
                    </a:p>
                  </a:txBody>
                  <a:tcPr anchor="ctr"/>
                </a:tc>
                <a:tc>
                  <a:txBody>
                    <a:bodyPr/>
                    <a:lstStyle/>
                    <a:p>
                      <a:pPr algn="ctr"/>
                      <a:r>
                        <a:rPr lang="en-US" sz="1600" dirty="0">
                          <a:latin typeface="Arial" panose="020B0604020202020204" pitchFamily="34" charset="0"/>
                          <a:cs typeface="Arial" panose="020B0604020202020204" pitchFamily="34" charset="0"/>
                        </a:rPr>
                        <a:t>1,560,000</a:t>
                      </a:r>
                    </a:p>
                  </a:txBody>
                  <a:tcPr anchor="ctr"/>
                </a:tc>
                <a:tc>
                  <a:txBody>
                    <a:bodyPr/>
                    <a:lstStyle/>
                    <a:p>
                      <a:pPr algn="ctr"/>
                      <a:r>
                        <a:rPr lang="en-US" sz="1600" dirty="0">
                          <a:latin typeface="Arial" panose="020B0604020202020204" pitchFamily="34" charset="0"/>
                          <a:cs typeface="Arial" panose="020B0604020202020204" pitchFamily="34" charset="0"/>
                        </a:rPr>
                        <a:t>100,400</a:t>
                      </a:r>
                    </a:p>
                  </a:txBody>
                  <a:tcPr anchor="ctr"/>
                </a:tc>
                <a:tc>
                  <a:txBody>
                    <a:bodyPr/>
                    <a:lstStyle/>
                    <a:p>
                      <a:pPr algn="ctr"/>
                      <a:r>
                        <a:rPr lang="en-US" sz="1600" dirty="0">
                          <a:latin typeface="Arial" panose="020B0604020202020204" pitchFamily="34" charset="0"/>
                          <a:cs typeface="Arial" panose="020B0604020202020204" pitchFamily="34" charset="0"/>
                        </a:rPr>
                        <a:t>2,5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n-MN" sz="1600" dirty="0">
                          <a:latin typeface="Arial" panose="020B0604020202020204" pitchFamily="34" charset="0"/>
                          <a:cs typeface="Arial" panose="020B0604020202020204" pitchFamily="34" charset="0"/>
                        </a:rPr>
                        <a:t>297,700,00</a:t>
                      </a:r>
                      <a:endParaRPr lang="en-US" sz="1600" dirty="0">
                        <a:latin typeface="Arial" panose="020B0604020202020204" pitchFamily="34" charset="0"/>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n-MN" sz="1600" dirty="0">
                          <a:latin typeface="Arial" panose="020B0604020202020204" pitchFamily="34" charset="0"/>
                          <a:cs typeface="Arial" panose="020B0604020202020204" pitchFamily="34" charset="0"/>
                        </a:rPr>
                        <a:t>25,700,000</a:t>
                      </a:r>
                      <a:endParaRPr lang="en-US" sz="16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711654785"/>
                  </a:ext>
                </a:extLst>
              </a:tr>
              <a:tr h="499889">
                <a:tc>
                  <a:txBody>
                    <a:bodyPr/>
                    <a:lstStyle/>
                    <a:p>
                      <a:r>
                        <a:rPr lang="mn-MN" sz="1600" b="1" dirty="0">
                          <a:latin typeface="Arial" panose="020B0604020202020204" pitchFamily="34" charset="0"/>
                          <a:cs typeface="Arial" panose="020B0604020202020204" pitchFamily="34" charset="0"/>
                        </a:rPr>
                        <a:t>БНХАУ</a:t>
                      </a:r>
                      <a:endParaRPr lang="en-US" sz="1600" b="1" dirty="0">
                        <a:latin typeface="Arial" panose="020B0604020202020204" pitchFamily="34" charset="0"/>
                        <a:cs typeface="Arial" panose="020B0604020202020204" pitchFamily="34" charset="0"/>
                      </a:endParaRPr>
                    </a:p>
                  </a:txBody>
                  <a:tcPr/>
                </a:tc>
                <a:tc>
                  <a:txBody>
                    <a:bodyPr/>
                    <a:lstStyle/>
                    <a:p>
                      <a:pPr algn="ctr"/>
                      <a:r>
                        <a:rPr lang="mn-MN" sz="1600" b="1" dirty="0">
                          <a:solidFill>
                            <a:srgbClr val="002060"/>
                          </a:solidFill>
                          <a:latin typeface="Arial" panose="020B0604020202020204" pitchFamily="34" charset="0"/>
                          <a:cs typeface="Arial" panose="020B0604020202020204" pitchFamily="34" charset="0"/>
                        </a:rPr>
                        <a:t>1,425,155,509</a:t>
                      </a:r>
                      <a:endParaRPr lang="en-US" sz="1600" b="1" dirty="0">
                        <a:solidFill>
                          <a:srgbClr val="002060"/>
                        </a:solidFill>
                        <a:latin typeface="Arial" panose="020B0604020202020204" pitchFamily="34" charset="0"/>
                        <a:cs typeface="Arial" panose="020B0604020202020204" pitchFamily="34" charset="0"/>
                      </a:endParaRPr>
                    </a:p>
                  </a:txBody>
                  <a:tcPr anchor="ctr"/>
                </a:tc>
                <a:tc>
                  <a:txBody>
                    <a:bodyPr/>
                    <a:lstStyle/>
                    <a:p>
                      <a:pPr algn="ctr"/>
                      <a:r>
                        <a:rPr lang="mn-MN" sz="1600" dirty="0">
                          <a:latin typeface="Arial" panose="020B0604020202020204" pitchFamily="34" charset="0"/>
                          <a:cs typeface="Arial" panose="020B0604020202020204" pitchFamily="34" charset="0"/>
                        </a:rPr>
                        <a:t>14,410,000</a:t>
                      </a:r>
                      <a:endParaRPr lang="en-US" sz="1600" dirty="0">
                        <a:latin typeface="Arial" panose="020B0604020202020204" pitchFamily="34" charset="0"/>
                        <a:cs typeface="Arial" panose="020B0604020202020204" pitchFamily="34" charset="0"/>
                      </a:endParaRPr>
                    </a:p>
                  </a:txBody>
                  <a:tcPr anchor="ctr"/>
                </a:tc>
                <a:tc>
                  <a:txBody>
                    <a:bodyPr/>
                    <a:lstStyle/>
                    <a:p>
                      <a:pPr algn="ctr"/>
                      <a:r>
                        <a:rPr lang="mn-MN" sz="1600" dirty="0">
                          <a:latin typeface="Arial" panose="020B0604020202020204" pitchFamily="34" charset="0"/>
                          <a:cs typeface="Arial" panose="020B0604020202020204" pitchFamily="34" charset="0"/>
                        </a:rPr>
                        <a:t>4,430,000</a:t>
                      </a:r>
                      <a:endParaRPr lang="en-US" sz="1600" dirty="0">
                        <a:latin typeface="Arial" panose="020B0604020202020204" pitchFamily="34" charset="0"/>
                        <a:cs typeface="Arial" panose="020B0604020202020204" pitchFamily="34" charset="0"/>
                      </a:endParaRPr>
                    </a:p>
                  </a:txBody>
                  <a:tcPr anchor="ctr"/>
                </a:tc>
                <a:tc>
                  <a:txBody>
                    <a:bodyPr/>
                    <a:lstStyle/>
                    <a:p>
                      <a:pPr algn="ctr"/>
                      <a:r>
                        <a:rPr lang="mn-MN" sz="1600" dirty="0">
                          <a:latin typeface="Arial" panose="020B0604020202020204" pitchFamily="34" charset="0"/>
                          <a:cs typeface="Arial" panose="020B0604020202020204" pitchFamily="34" charset="0"/>
                        </a:rPr>
                        <a:t>3,15</a:t>
                      </a:r>
                      <a:endParaRPr lang="en-US" sz="1600" dirty="0">
                        <a:latin typeface="Arial" panose="020B0604020202020204" pitchFamily="34" charset="0"/>
                        <a:cs typeface="Arial" panose="020B0604020202020204" pitchFamily="34" charset="0"/>
                      </a:endParaRPr>
                    </a:p>
                  </a:txBody>
                  <a:tcPr anchor="ctr"/>
                </a:tc>
                <a:tc>
                  <a:txBody>
                    <a:bodyPr/>
                    <a:lstStyle/>
                    <a:p>
                      <a:pPr algn="ctr"/>
                      <a:r>
                        <a:rPr lang="mn-MN" sz="1600" dirty="0">
                          <a:latin typeface="Arial" panose="020B0604020202020204" pitchFamily="34" charset="0"/>
                          <a:cs typeface="Arial" panose="020B0604020202020204" pitchFamily="34" charset="0"/>
                        </a:rPr>
                        <a:t>9,560,000,000</a:t>
                      </a:r>
                      <a:endParaRPr lang="en-US" sz="1600" dirty="0">
                        <a:latin typeface="Arial" panose="020B0604020202020204" pitchFamily="34" charset="0"/>
                        <a:cs typeface="Arial" panose="020B0604020202020204" pitchFamily="34" charset="0"/>
                      </a:endParaRPr>
                    </a:p>
                  </a:txBody>
                  <a:tcPr anchor="ctr"/>
                </a:tc>
                <a:tc>
                  <a:txBody>
                    <a:bodyPr/>
                    <a:lstStyle/>
                    <a:p>
                      <a:pPr algn="ctr"/>
                      <a:r>
                        <a:rPr lang="mn-MN" sz="1600" dirty="0">
                          <a:latin typeface="Arial" panose="020B0604020202020204" pitchFamily="34" charset="0"/>
                          <a:cs typeface="Arial" panose="020B0604020202020204" pitchFamily="34" charset="0"/>
                        </a:rPr>
                        <a:t>300,000,000</a:t>
                      </a:r>
                      <a:endParaRPr lang="en-US" sz="16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73478045"/>
                  </a:ext>
                </a:extLst>
              </a:tr>
              <a:tr h="499889">
                <a:tc>
                  <a:txBody>
                    <a:bodyPr/>
                    <a:lstStyle/>
                    <a:p>
                      <a:r>
                        <a:rPr lang="mn-MN" sz="1600" b="1" dirty="0">
                          <a:latin typeface="Arial" panose="020B0604020202020204" pitchFamily="34" charset="0"/>
                          <a:cs typeface="Arial" panose="020B0604020202020204" pitchFamily="34" charset="0"/>
                        </a:rPr>
                        <a:t>ОХУ</a:t>
                      </a:r>
                      <a:endParaRPr lang="en-US" sz="1600" b="1" dirty="0">
                        <a:latin typeface="Arial" panose="020B0604020202020204" pitchFamily="34" charset="0"/>
                        <a:cs typeface="Arial" panose="020B0604020202020204" pitchFamily="34" charset="0"/>
                      </a:endParaRPr>
                    </a:p>
                  </a:txBody>
                  <a:tcPr/>
                </a:tc>
                <a:tc>
                  <a:txBody>
                    <a:bodyPr/>
                    <a:lstStyle/>
                    <a:p>
                      <a:pPr algn="ctr"/>
                      <a:r>
                        <a:rPr lang="mn-MN" sz="1600" dirty="0">
                          <a:latin typeface="Arial" panose="020B0604020202020204" pitchFamily="34" charset="0"/>
                          <a:cs typeface="Arial" panose="020B0604020202020204" pitchFamily="34" charset="0"/>
                        </a:rPr>
                        <a:t>143,934,090</a:t>
                      </a:r>
                      <a:endParaRPr lang="en-US" sz="1600" dirty="0">
                        <a:latin typeface="Arial" panose="020B0604020202020204" pitchFamily="34" charset="0"/>
                        <a:cs typeface="Arial" panose="020B0604020202020204" pitchFamily="34" charset="0"/>
                      </a:endParaRPr>
                    </a:p>
                  </a:txBody>
                  <a:tcPr anchor="ctr"/>
                </a:tc>
                <a:tc>
                  <a:txBody>
                    <a:bodyPr/>
                    <a:lstStyle/>
                    <a:p>
                      <a:pPr algn="ctr"/>
                      <a:r>
                        <a:rPr lang="en-US" sz="1600" dirty="0">
                          <a:latin typeface="Arial" panose="020B0604020202020204" pitchFamily="34" charset="0"/>
                          <a:cs typeface="Arial" panose="020B0604020202020204" pitchFamily="34" charset="0"/>
                        </a:rPr>
                        <a:t>2,900,000</a:t>
                      </a:r>
                    </a:p>
                  </a:txBody>
                  <a:tcPr anchor="ctr"/>
                </a:tc>
                <a:tc>
                  <a:txBody>
                    <a:bodyPr/>
                    <a:lstStyle/>
                    <a:p>
                      <a:pPr algn="ctr"/>
                      <a:r>
                        <a:rPr lang="en-US" sz="1600" dirty="0">
                          <a:latin typeface="Arial" panose="020B0604020202020204" pitchFamily="34" charset="0"/>
                          <a:cs typeface="Arial" panose="020B0604020202020204" pitchFamily="34" charset="0"/>
                        </a:rPr>
                        <a:t>850,000</a:t>
                      </a:r>
                    </a:p>
                  </a:txBody>
                  <a:tcPr anchor="ctr"/>
                </a:tc>
                <a:tc>
                  <a:txBody>
                    <a:bodyPr/>
                    <a:lstStyle/>
                    <a:p>
                      <a:pPr algn="ctr"/>
                      <a:r>
                        <a:rPr lang="en-US" sz="1600" dirty="0">
                          <a:latin typeface="Arial" panose="020B0604020202020204" pitchFamily="34" charset="0"/>
                          <a:cs typeface="Arial" panose="020B0604020202020204" pitchFamily="34" charset="0"/>
                        </a:rPr>
                        <a:t>4,2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n-MN" sz="1600" dirty="0">
                          <a:latin typeface="Arial" panose="020B0604020202020204" pitchFamily="34" charset="0"/>
                          <a:cs typeface="Arial" panose="020B0604020202020204" pitchFamily="34" charset="0"/>
                        </a:rPr>
                        <a:t>146,800,000</a:t>
                      </a:r>
                      <a:endParaRPr lang="en-US" sz="1600" dirty="0">
                        <a:latin typeface="Arial" panose="020B0604020202020204" pitchFamily="34" charset="0"/>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n-MN" sz="1600" dirty="0">
                          <a:latin typeface="Arial" panose="020B0604020202020204" pitchFamily="34" charset="0"/>
                          <a:cs typeface="Arial" panose="020B0604020202020204" pitchFamily="34" charset="0"/>
                        </a:rPr>
                        <a:t>3,500,000</a:t>
                      </a:r>
                      <a:endParaRPr lang="en-US" sz="16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53069777"/>
                  </a:ext>
                </a:extLst>
              </a:tr>
              <a:tr h="499889">
                <a:tc>
                  <a:txBody>
                    <a:bodyPr/>
                    <a:lstStyle/>
                    <a:p>
                      <a:r>
                        <a:rPr lang="mn-MN" sz="1600" b="1" dirty="0">
                          <a:latin typeface="Arial" panose="020B0604020202020204" pitchFamily="34" charset="0"/>
                          <a:cs typeface="Arial" panose="020B0604020202020204" pitchFamily="34" charset="0"/>
                        </a:rPr>
                        <a:t>БНТУ</a:t>
                      </a:r>
                      <a:endParaRPr lang="en-US" sz="1600" b="1" dirty="0">
                        <a:latin typeface="Arial" panose="020B0604020202020204" pitchFamily="34" charset="0"/>
                        <a:cs typeface="Arial" panose="020B0604020202020204" pitchFamily="34" charset="0"/>
                      </a:endParaRPr>
                    </a:p>
                  </a:txBody>
                  <a:tcPr/>
                </a:tc>
                <a:tc>
                  <a:txBody>
                    <a:bodyPr/>
                    <a:lstStyle/>
                    <a:p>
                      <a:pPr algn="ctr"/>
                      <a:r>
                        <a:rPr lang="mn-MN" sz="1600" dirty="0">
                          <a:latin typeface="Arial" panose="020B0604020202020204" pitchFamily="34" charset="0"/>
                          <a:cs typeface="Arial" panose="020B0604020202020204" pitchFamily="34" charset="0"/>
                        </a:rPr>
                        <a:t>86,281,469</a:t>
                      </a:r>
                      <a:endParaRPr lang="en-US" sz="1600" dirty="0">
                        <a:latin typeface="Arial" panose="020B0604020202020204" pitchFamily="34" charset="0"/>
                        <a:cs typeface="Arial" panose="020B0604020202020204" pitchFamily="34" charset="0"/>
                      </a:endParaRPr>
                    </a:p>
                  </a:txBody>
                  <a:tcPr anchor="ctr"/>
                </a:tc>
                <a:tc>
                  <a:txBody>
                    <a:bodyPr/>
                    <a:lstStyle/>
                    <a:p>
                      <a:pPr algn="ctr"/>
                      <a:r>
                        <a:rPr lang="en-US" sz="1600" dirty="0">
                          <a:latin typeface="Arial" panose="020B0604020202020204" pitchFamily="34" charset="0"/>
                          <a:cs typeface="Arial" panose="020B0604020202020204" pitchFamily="34" charset="0"/>
                        </a:rPr>
                        <a:t>1,35</a:t>
                      </a:r>
                      <a:r>
                        <a:rPr lang="mn-MN" sz="1600" dirty="0">
                          <a:latin typeface="Arial" panose="020B0604020202020204" pitchFamily="34" charset="0"/>
                          <a:cs typeface="Arial" panose="020B0604020202020204" pitchFamily="34" charset="0"/>
                        </a:rPr>
                        <a:t>0</a:t>
                      </a:r>
                      <a:r>
                        <a:rPr lang="en-US" sz="1600" dirty="0">
                          <a:latin typeface="Arial" panose="020B0604020202020204" pitchFamily="34" charset="0"/>
                          <a:cs typeface="Arial" panose="020B0604020202020204" pitchFamily="34" charset="0"/>
                        </a:rPr>
                        <a:t>,000</a:t>
                      </a:r>
                    </a:p>
                  </a:txBody>
                  <a:tcPr anchor="ctr"/>
                </a:tc>
                <a:tc>
                  <a:txBody>
                    <a:bodyPr/>
                    <a:lstStyle/>
                    <a:p>
                      <a:pPr algn="ctr"/>
                      <a:r>
                        <a:rPr lang="en-US" sz="1600" dirty="0">
                          <a:latin typeface="Arial" panose="020B0604020202020204" pitchFamily="34" charset="0"/>
                          <a:cs typeface="Arial" panose="020B0604020202020204" pitchFamily="34" charset="0"/>
                        </a:rPr>
                        <a:t>194,700</a:t>
                      </a:r>
                    </a:p>
                  </a:txBody>
                  <a:tcPr anchor="ctr"/>
                </a:tc>
                <a:tc>
                  <a:txBody>
                    <a:bodyPr/>
                    <a:lstStyle/>
                    <a:p>
                      <a:pPr algn="ctr"/>
                      <a:r>
                        <a:rPr lang="mn-MN" sz="1600" b="1" dirty="0">
                          <a:solidFill>
                            <a:srgbClr val="1D9A78"/>
                          </a:solidFill>
                          <a:latin typeface="Arial" panose="020B0604020202020204" pitchFamily="34" charset="0"/>
                          <a:cs typeface="Arial" panose="020B0604020202020204" pitchFamily="34" charset="0"/>
                        </a:rPr>
                        <a:t>2,18</a:t>
                      </a:r>
                      <a:endParaRPr lang="en-US" sz="1600" b="1" dirty="0">
                        <a:solidFill>
                          <a:srgbClr val="1D9A78"/>
                        </a:solidFill>
                        <a:latin typeface="Arial" panose="020B0604020202020204" pitchFamily="34" charset="0"/>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n-MN" sz="1600" dirty="0">
                          <a:latin typeface="Arial" panose="020B0604020202020204" pitchFamily="34" charset="0"/>
                          <a:cs typeface="Arial" panose="020B0604020202020204" pitchFamily="34" charset="0"/>
                        </a:rPr>
                        <a:t>215,000,000</a:t>
                      </a:r>
                      <a:endParaRPr lang="en-US" sz="1600" dirty="0">
                        <a:latin typeface="Arial" panose="020B0604020202020204" pitchFamily="34" charset="0"/>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n-MN" sz="1600" dirty="0">
                          <a:latin typeface="Arial" panose="020B0604020202020204" pitchFamily="34" charset="0"/>
                          <a:cs typeface="Arial" panose="020B0604020202020204" pitchFamily="34" charset="0"/>
                        </a:rPr>
                        <a:t>30,500,000</a:t>
                      </a:r>
                      <a:endParaRPr lang="en-US" sz="16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592644403"/>
                  </a:ext>
                </a:extLst>
              </a:tr>
            </a:tbl>
          </a:graphicData>
        </a:graphic>
      </p:graphicFrame>
    </p:spTree>
    <p:extLst>
      <p:ext uri="{BB962C8B-B14F-4D97-AF65-F5344CB8AC3E}">
        <p14:creationId xmlns:p14="http://schemas.microsoft.com/office/powerpoint/2010/main" val="42640879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2C39282-40C9-0298-751A-AA9FB9FE7A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685" y="232845"/>
            <a:ext cx="512628" cy="585860"/>
          </a:xfrm>
          <a:prstGeom prst="rect">
            <a:avLst/>
          </a:prstGeom>
        </p:spPr>
      </p:pic>
      <p:sp>
        <p:nvSpPr>
          <p:cNvPr id="2" name="TextBox 1">
            <a:extLst>
              <a:ext uri="{FF2B5EF4-FFF2-40B4-BE49-F238E27FC236}">
                <a16:creationId xmlns:a16="http://schemas.microsoft.com/office/drawing/2014/main" id="{3C560940-EA1B-2C51-3C7F-7134671F4C31}"/>
              </a:ext>
            </a:extLst>
          </p:cNvPr>
          <p:cNvSpPr txBox="1"/>
          <p:nvPr/>
        </p:nvSpPr>
        <p:spPr>
          <a:xfrm rot="5400000">
            <a:off x="-1781701" y="3922773"/>
            <a:ext cx="4851401" cy="646331"/>
          </a:xfrm>
          <a:prstGeom prst="rect">
            <a:avLst/>
          </a:prstGeom>
          <a:noFill/>
        </p:spPr>
        <p:txBody>
          <a:bodyPr wrap="square">
            <a:spAutoFit/>
          </a:bodyPr>
          <a:lstStyle/>
          <a:p>
            <a:r>
              <a:rPr lang="mn-Mong-CN" sz="3600" b="1" dirty="0">
                <a:solidFill>
                  <a:srgbClr val="002060"/>
                </a:solidFill>
                <a:latin typeface="Arial" panose="020B0604020202020204" pitchFamily="34" charset="0"/>
              </a:rPr>
              <a:t>ᠡᠷᠡᢉᠦᠯ ᠮᠡᠨᠳᠦ ᠎ᠶᠢᠨ ᠬᠥ᠍᠍᠍᠍᠍᠍᠍᠍᠋᠋᠍᠍ᠭ᠍ᠵᠢᠯ ᠦᠨ ᠲᠥᠪ </a:t>
            </a:r>
            <a:endParaRPr lang="en-US" sz="3600" b="1" dirty="0">
              <a:solidFill>
                <a:srgbClr val="002060"/>
              </a:solidFill>
              <a:latin typeface="Arial" panose="020B0604020202020204" pitchFamily="34" charset="0"/>
              <a:cs typeface="Arial" panose="020B0604020202020204" pitchFamily="34" charset="0"/>
            </a:endParaRPr>
          </a:p>
        </p:txBody>
      </p:sp>
      <p:cxnSp>
        <p:nvCxnSpPr>
          <p:cNvPr id="7" name="Straight Connector 6">
            <a:extLst>
              <a:ext uri="{FF2B5EF4-FFF2-40B4-BE49-F238E27FC236}">
                <a16:creationId xmlns:a16="http://schemas.microsoft.com/office/drawing/2014/main" id="{78D62FF2-EF4D-B214-E4EB-AF4B4483340F}"/>
              </a:ext>
            </a:extLst>
          </p:cNvPr>
          <p:cNvCxnSpPr>
            <a:cxnSpLocks/>
          </p:cNvCxnSpPr>
          <p:nvPr/>
        </p:nvCxnSpPr>
        <p:spPr>
          <a:xfrm>
            <a:off x="478905" y="922742"/>
            <a:ext cx="11206276" cy="0"/>
          </a:xfrm>
          <a:prstGeom prst="line">
            <a:avLst/>
          </a:prstGeom>
          <a:ln w="6350">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21DCEEB4-710D-26D2-B1F9-218A113E15D5}"/>
              </a:ext>
            </a:extLst>
          </p:cNvPr>
          <p:cNvSpPr txBox="1"/>
          <p:nvPr/>
        </p:nvSpPr>
        <p:spPr>
          <a:xfrm>
            <a:off x="887808" y="568552"/>
            <a:ext cx="1368895" cy="307777"/>
          </a:xfrm>
          <a:prstGeom prst="rect">
            <a:avLst/>
          </a:prstGeom>
          <a:noFill/>
        </p:spPr>
        <p:txBody>
          <a:bodyPr wrap="square" rtlCol="0">
            <a:spAutoFit/>
          </a:bodyPr>
          <a:lstStyle/>
          <a:p>
            <a:r>
              <a:rPr lang="mn-MN" sz="700" b="1" dirty="0">
                <a:solidFill>
                  <a:srgbClr val="002060"/>
                </a:solidFill>
                <a:latin typeface="Arial" panose="020B0604020202020204" pitchFamily="34" charset="0"/>
                <a:ea typeface="Tahoma" panose="020B0604030504040204" pitchFamily="34" charset="0"/>
                <a:cs typeface="Arial" panose="020B0604020202020204" pitchFamily="34" charset="0"/>
              </a:rPr>
              <a:t>ЭРҮҮЛ МЭНДИЙН</a:t>
            </a:r>
          </a:p>
          <a:p>
            <a:r>
              <a:rPr lang="mn-MN" sz="700" b="1" dirty="0">
                <a:solidFill>
                  <a:srgbClr val="002060"/>
                </a:solidFill>
                <a:latin typeface="Arial" panose="020B0604020202020204" pitchFamily="34" charset="0"/>
                <a:ea typeface="Tahoma" panose="020B0604030504040204" pitchFamily="34" charset="0"/>
                <a:cs typeface="Arial" panose="020B0604020202020204" pitchFamily="34" charset="0"/>
              </a:rPr>
              <a:t>ХӨГЖЛИЙН ТӨВ</a:t>
            </a:r>
          </a:p>
        </p:txBody>
      </p:sp>
      <p:sp>
        <p:nvSpPr>
          <p:cNvPr id="14" name="TextBox 13">
            <a:extLst>
              <a:ext uri="{FF2B5EF4-FFF2-40B4-BE49-F238E27FC236}">
                <a16:creationId xmlns:a16="http://schemas.microsoft.com/office/drawing/2014/main" id="{CAFC4D7E-55EF-473C-B79C-CC79B9716F84}"/>
              </a:ext>
            </a:extLst>
          </p:cNvPr>
          <p:cNvSpPr txBox="1"/>
          <p:nvPr/>
        </p:nvSpPr>
        <p:spPr>
          <a:xfrm>
            <a:off x="3471024" y="276164"/>
            <a:ext cx="6671782" cy="584775"/>
          </a:xfrm>
          <a:prstGeom prst="rect">
            <a:avLst/>
          </a:prstGeom>
          <a:noFill/>
        </p:spPr>
        <p:txBody>
          <a:bodyPr wrap="square" rtlCol="0">
            <a:spAutoFit/>
          </a:bodyPr>
          <a:lstStyle/>
          <a:p>
            <a:r>
              <a:rPr lang="mn-MN" sz="3200" dirty="0">
                <a:solidFill>
                  <a:srgbClr val="002060"/>
                </a:solidFill>
                <a:latin typeface="Arial" panose="020B0604020202020204" pitchFamily="34" charset="0"/>
                <a:cs typeface="Arial" panose="020B0604020202020204" pitchFamily="34" charset="0"/>
              </a:rPr>
              <a:t>ОЛОН УЛСЫН ХАРЬЦУУЛАЛТ</a:t>
            </a:r>
            <a:endParaRPr lang="en-US" sz="1200" dirty="0">
              <a:solidFill>
                <a:srgbClr val="002060"/>
              </a:solidFill>
              <a:latin typeface="Arial" panose="020B0604020202020204" pitchFamily="34" charset="0"/>
              <a:cs typeface="Arial" panose="020B0604020202020204" pitchFamily="34" charset="0"/>
            </a:endParaRPr>
          </a:p>
        </p:txBody>
      </p:sp>
      <p:graphicFrame>
        <p:nvGraphicFramePr>
          <p:cNvPr id="3" name="Table 3">
            <a:extLst>
              <a:ext uri="{FF2B5EF4-FFF2-40B4-BE49-F238E27FC236}">
                <a16:creationId xmlns:a16="http://schemas.microsoft.com/office/drawing/2014/main" id="{E2D11B70-DC33-4E9B-9C14-B97A53C776EC}"/>
              </a:ext>
            </a:extLst>
          </p:cNvPr>
          <p:cNvGraphicFramePr>
            <a:graphicFrameLocks noGrp="1"/>
          </p:cNvGraphicFramePr>
          <p:nvPr>
            <p:extLst>
              <p:ext uri="{D42A27DB-BD31-4B8C-83A1-F6EECF244321}">
                <p14:modId xmlns:p14="http://schemas.microsoft.com/office/powerpoint/2010/main" val="380505136"/>
              </p:ext>
            </p:extLst>
          </p:nvPr>
        </p:nvGraphicFramePr>
        <p:xfrm>
          <a:off x="1060704" y="1026780"/>
          <a:ext cx="10480890" cy="5422948"/>
        </p:xfrm>
        <a:graphic>
          <a:graphicData uri="http://schemas.openxmlformats.org/drawingml/2006/table">
            <a:tbl>
              <a:tblPr firstRow="1" bandRow="1">
                <a:tableStyleId>{3B4B98B0-60AC-42C2-AFA5-B58CD77FA1E5}</a:tableStyleId>
              </a:tblPr>
              <a:tblGrid>
                <a:gridCol w="1207008">
                  <a:extLst>
                    <a:ext uri="{9D8B030D-6E8A-4147-A177-3AD203B41FA5}">
                      <a16:colId xmlns:a16="http://schemas.microsoft.com/office/drawing/2014/main" val="3838833173"/>
                    </a:ext>
                  </a:extLst>
                </a:gridCol>
                <a:gridCol w="1146048">
                  <a:extLst>
                    <a:ext uri="{9D8B030D-6E8A-4147-A177-3AD203B41FA5}">
                      <a16:colId xmlns:a16="http://schemas.microsoft.com/office/drawing/2014/main" val="3398935987"/>
                    </a:ext>
                  </a:extLst>
                </a:gridCol>
                <a:gridCol w="1402080">
                  <a:extLst>
                    <a:ext uri="{9D8B030D-6E8A-4147-A177-3AD203B41FA5}">
                      <a16:colId xmlns:a16="http://schemas.microsoft.com/office/drawing/2014/main" val="2874238416"/>
                    </a:ext>
                  </a:extLst>
                </a:gridCol>
                <a:gridCol w="1414272">
                  <a:extLst>
                    <a:ext uri="{9D8B030D-6E8A-4147-A177-3AD203B41FA5}">
                      <a16:colId xmlns:a16="http://schemas.microsoft.com/office/drawing/2014/main" val="3428070945"/>
                    </a:ext>
                  </a:extLst>
                </a:gridCol>
                <a:gridCol w="1133856">
                  <a:extLst>
                    <a:ext uri="{9D8B030D-6E8A-4147-A177-3AD203B41FA5}">
                      <a16:colId xmlns:a16="http://schemas.microsoft.com/office/drawing/2014/main" val="3265081225"/>
                    </a:ext>
                  </a:extLst>
                </a:gridCol>
                <a:gridCol w="1414272">
                  <a:extLst>
                    <a:ext uri="{9D8B030D-6E8A-4147-A177-3AD203B41FA5}">
                      <a16:colId xmlns:a16="http://schemas.microsoft.com/office/drawing/2014/main" val="2222815875"/>
                    </a:ext>
                  </a:extLst>
                </a:gridCol>
                <a:gridCol w="1328928">
                  <a:extLst>
                    <a:ext uri="{9D8B030D-6E8A-4147-A177-3AD203B41FA5}">
                      <a16:colId xmlns:a16="http://schemas.microsoft.com/office/drawing/2014/main" val="246044554"/>
                    </a:ext>
                  </a:extLst>
                </a:gridCol>
                <a:gridCol w="1434426">
                  <a:extLst>
                    <a:ext uri="{9D8B030D-6E8A-4147-A177-3AD203B41FA5}">
                      <a16:colId xmlns:a16="http://schemas.microsoft.com/office/drawing/2014/main" val="3141796043"/>
                    </a:ext>
                  </a:extLst>
                </a:gridCol>
              </a:tblGrid>
              <a:tr h="789988">
                <a:tc>
                  <a:txBody>
                    <a:bodyPr/>
                    <a:lstStyle/>
                    <a:p>
                      <a:endParaRPr lang="en-US" sz="1400" b="0" dirty="0">
                        <a:latin typeface="Arial" panose="020B0604020202020204" pitchFamily="34" charset="0"/>
                        <a:cs typeface="Arial" panose="020B0604020202020204" pitchFamily="34" charset="0"/>
                      </a:endParaRPr>
                    </a:p>
                  </a:txBody>
                  <a:tcPr/>
                </a:tc>
                <a:tc>
                  <a:txBody>
                    <a:bodyPr/>
                    <a:lstStyle/>
                    <a:p>
                      <a:pPr algn="ctr"/>
                      <a:r>
                        <a:rPr lang="mn-MN" sz="1400" b="0" dirty="0">
                          <a:latin typeface="Arial" panose="020B0604020202020204" pitchFamily="34" charset="0"/>
                          <a:cs typeface="Arial" panose="020B0604020202020204" pitchFamily="34" charset="0"/>
                        </a:rPr>
                        <a:t>Харъяалах яам</a:t>
                      </a:r>
                      <a:endParaRPr lang="en-US" sz="1400" b="0" dirty="0">
                        <a:latin typeface="Arial" panose="020B0604020202020204" pitchFamily="34" charset="0"/>
                        <a:cs typeface="Arial" panose="020B0604020202020204" pitchFamily="34" charset="0"/>
                      </a:endParaRPr>
                    </a:p>
                  </a:txBody>
                  <a:tcPr/>
                </a:tc>
                <a:tc>
                  <a:txBody>
                    <a:bodyPr/>
                    <a:lstStyle/>
                    <a:p>
                      <a:pPr algn="ctr"/>
                      <a:r>
                        <a:rPr lang="mn-MN" sz="1400" b="0" dirty="0">
                          <a:latin typeface="Arial" panose="020B0604020202020204" pitchFamily="34" charset="0"/>
                          <a:cs typeface="Arial" panose="020B0604020202020204" pitchFamily="34" charset="0"/>
                        </a:rPr>
                        <a:t>Үндсэн мэргэшил</a:t>
                      </a:r>
                      <a:endParaRPr lang="en-US" sz="1400" b="0" dirty="0">
                        <a:latin typeface="Arial" panose="020B0604020202020204" pitchFamily="34" charset="0"/>
                        <a:cs typeface="Arial" panose="020B0604020202020204" pitchFamily="34" charset="0"/>
                      </a:endParaRPr>
                    </a:p>
                  </a:txBody>
                  <a:tcPr/>
                </a:tc>
                <a:tc>
                  <a:txBody>
                    <a:bodyPr/>
                    <a:lstStyle/>
                    <a:p>
                      <a:pPr algn="ctr"/>
                      <a:r>
                        <a:rPr lang="mn-MN" sz="1400" b="0" dirty="0">
                          <a:latin typeface="Arial" panose="020B0604020202020204" pitchFamily="34" charset="0"/>
                          <a:cs typeface="Arial" panose="020B0604020202020204" pitchFamily="34" charset="0"/>
                        </a:rPr>
                        <a:t>Бакалавр төгсөгчийн тоо</a:t>
                      </a:r>
                    </a:p>
                    <a:p>
                      <a:pPr algn="ctr"/>
                      <a:r>
                        <a:rPr lang="mn-MN" sz="1400" b="0" dirty="0">
                          <a:latin typeface="Arial" panose="020B0604020202020204" pitchFamily="34" charset="0"/>
                          <a:cs typeface="Arial" panose="020B0604020202020204" pitchFamily="34" charset="0"/>
                        </a:rPr>
                        <a:t>/жилд/</a:t>
                      </a:r>
                      <a:endParaRPr lang="en-US" sz="1400" b="0" dirty="0">
                        <a:latin typeface="Arial" panose="020B0604020202020204" pitchFamily="34" charset="0"/>
                        <a:cs typeface="Arial" panose="020B0604020202020204" pitchFamily="34" charset="0"/>
                      </a:endParaRPr>
                    </a:p>
                  </a:txBody>
                  <a:tcPr/>
                </a:tc>
                <a:tc>
                  <a:txBody>
                    <a:bodyPr/>
                    <a:lstStyle/>
                    <a:p>
                      <a:pPr algn="ctr"/>
                      <a:r>
                        <a:rPr lang="mn-MN" sz="1400" b="0" dirty="0">
                          <a:latin typeface="Arial" panose="020B0604020202020204" pitchFamily="34" charset="0"/>
                          <a:cs typeface="Arial" panose="020B0604020202020204" pitchFamily="34" charset="0"/>
                        </a:rPr>
                        <a:t>Элсэлтийн тоо /жилд/</a:t>
                      </a:r>
                      <a:endParaRPr lang="en-US" sz="1400" b="0" dirty="0">
                        <a:latin typeface="Arial" panose="020B0604020202020204" pitchFamily="34" charset="0"/>
                        <a:cs typeface="Arial" panose="020B0604020202020204" pitchFamily="34" charset="0"/>
                      </a:endParaRPr>
                    </a:p>
                  </a:txBody>
                  <a:tcPr/>
                </a:tc>
                <a:tc>
                  <a:txBody>
                    <a:bodyPr/>
                    <a:lstStyle/>
                    <a:p>
                      <a:pPr algn="ctr"/>
                      <a:r>
                        <a:rPr lang="mn-MN" sz="1400" b="0" dirty="0">
                          <a:latin typeface="Arial" panose="020B0604020202020204" pitchFamily="34" charset="0"/>
                          <a:cs typeface="Arial" panose="020B0604020202020204" pitchFamily="34" charset="0"/>
                        </a:rPr>
                        <a:t>Сургалтын төлбөр /жилд/</a:t>
                      </a:r>
                      <a:endParaRPr lang="en-US" sz="1400" b="0" dirty="0">
                        <a:latin typeface="Arial" panose="020B0604020202020204" pitchFamily="34" charset="0"/>
                        <a:cs typeface="Arial" panose="020B0604020202020204" pitchFamily="34" charset="0"/>
                      </a:endParaRPr>
                    </a:p>
                  </a:txBody>
                  <a:tcPr/>
                </a:tc>
                <a:tc>
                  <a:txBody>
                    <a:bodyPr/>
                    <a:lstStyle/>
                    <a:p>
                      <a:pPr algn="ctr"/>
                      <a:r>
                        <a:rPr lang="mn-MN" sz="1400" b="0" dirty="0">
                          <a:latin typeface="Arial" panose="020B0604020202020204" pitchFamily="34" charset="0"/>
                          <a:cs typeface="Arial" panose="020B0604020202020204" pitchFamily="34" charset="0"/>
                        </a:rPr>
                        <a:t>Цалин /дунджаар сард/</a:t>
                      </a:r>
                      <a:endParaRPr lang="en-US" sz="1400" b="0" dirty="0">
                        <a:latin typeface="Arial" panose="020B0604020202020204" pitchFamily="34" charset="0"/>
                        <a:cs typeface="Arial" panose="020B0604020202020204" pitchFamily="34" charset="0"/>
                      </a:endParaRPr>
                    </a:p>
                  </a:txBody>
                  <a:tcPr/>
                </a:tc>
                <a:tc>
                  <a:txBody>
                    <a:bodyPr/>
                    <a:lstStyle/>
                    <a:p>
                      <a:pPr algn="ctr"/>
                      <a:r>
                        <a:rPr lang="mn-MN" sz="1400" b="0" dirty="0">
                          <a:latin typeface="Arial" panose="020B0604020202020204" pitchFamily="34" charset="0"/>
                          <a:cs typeface="Arial" panose="020B0604020202020204" pitchFamily="34" charset="0"/>
                        </a:rPr>
                        <a:t>Төрөлжсөн мэргэшил</a:t>
                      </a:r>
                      <a:endParaRPr lang="en-US" sz="14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684555078"/>
                  </a:ext>
                </a:extLst>
              </a:tr>
              <a:tr h="499889">
                <a:tc>
                  <a:txBody>
                    <a:bodyPr/>
                    <a:lstStyle/>
                    <a:p>
                      <a:r>
                        <a:rPr lang="mn-MN" sz="1600" b="1" dirty="0">
                          <a:latin typeface="Arial" panose="020B0604020202020204" pitchFamily="34" charset="0"/>
                          <a:cs typeface="Arial" panose="020B0604020202020204" pitchFamily="34" charset="0"/>
                        </a:rPr>
                        <a:t>Монгол</a:t>
                      </a:r>
                      <a:endParaRPr lang="en-US" sz="1600" b="1" dirty="0">
                        <a:latin typeface="Arial" panose="020B0604020202020204" pitchFamily="34" charset="0"/>
                        <a:cs typeface="Arial" panose="020B0604020202020204" pitchFamily="34" charset="0"/>
                      </a:endParaRPr>
                    </a:p>
                  </a:txBody>
                  <a:tcPr/>
                </a:tc>
                <a:tc>
                  <a:txBody>
                    <a:bodyPr/>
                    <a:lstStyle/>
                    <a:p>
                      <a:pPr algn="ctr"/>
                      <a:r>
                        <a:rPr lang="mn-MN" sz="1600" dirty="0">
                          <a:latin typeface="Arial" panose="020B0604020202020204" pitchFamily="34" charset="0"/>
                          <a:cs typeface="Arial" panose="020B0604020202020204" pitchFamily="34" charset="0"/>
                        </a:rPr>
                        <a:t>ЭМЯ</a:t>
                      </a:r>
                      <a:endParaRPr lang="en-US" sz="1600" dirty="0">
                        <a:latin typeface="Arial" panose="020B0604020202020204" pitchFamily="34" charset="0"/>
                        <a:cs typeface="Arial" panose="020B0604020202020204" pitchFamily="34" charset="0"/>
                      </a:endParaRPr>
                    </a:p>
                  </a:txBody>
                  <a:tcPr anchor="ctr"/>
                </a:tc>
                <a:tc>
                  <a:txBody>
                    <a:bodyPr/>
                    <a:lstStyle/>
                    <a:p>
                      <a:pPr algn="ctr"/>
                      <a:r>
                        <a:rPr lang="mn-MN" sz="1600" dirty="0">
                          <a:latin typeface="Arial" panose="020B0604020202020204" pitchFamily="34" charset="0"/>
                          <a:cs typeface="Arial" panose="020B0604020202020204" pitchFamily="34" charset="0"/>
                        </a:rPr>
                        <a:t>41/37 чиглэл</a:t>
                      </a:r>
                    </a:p>
                    <a:p>
                      <a:pPr algn="ctr"/>
                      <a:r>
                        <a:rPr lang="mn-MN" sz="1600" dirty="0">
                          <a:latin typeface="Arial" panose="020B0604020202020204" pitchFamily="34" charset="0"/>
                          <a:cs typeface="Arial" panose="020B0604020202020204" pitchFamily="34" charset="0"/>
                        </a:rPr>
                        <a:t>1-3 жил</a:t>
                      </a:r>
                      <a:endParaRPr lang="en-US" sz="1600" dirty="0">
                        <a:latin typeface="Arial" panose="020B0604020202020204" pitchFamily="34" charset="0"/>
                        <a:cs typeface="Arial" panose="020B0604020202020204" pitchFamily="34" charset="0"/>
                      </a:endParaRPr>
                    </a:p>
                  </a:txBody>
                  <a:tcPr anchor="ctr"/>
                </a:tc>
                <a:tc>
                  <a:txBody>
                    <a:bodyPr/>
                    <a:lstStyle/>
                    <a:p>
                      <a:pPr algn="ctr"/>
                      <a:r>
                        <a:rPr lang="mn-MN" sz="1600" dirty="0">
                          <a:latin typeface="Arial" panose="020B0604020202020204" pitchFamily="34" charset="0"/>
                          <a:cs typeface="Arial" panose="020B0604020202020204" pitchFamily="34" charset="0"/>
                        </a:rPr>
                        <a:t>1817</a:t>
                      </a:r>
                      <a:endParaRPr lang="en-US" sz="1600" dirty="0">
                        <a:latin typeface="Arial" panose="020B0604020202020204" pitchFamily="34" charset="0"/>
                        <a:cs typeface="Arial" panose="020B0604020202020204" pitchFamily="34" charset="0"/>
                      </a:endParaRPr>
                    </a:p>
                  </a:txBody>
                  <a:tcPr anchor="ctr"/>
                </a:tc>
                <a:tc>
                  <a:txBody>
                    <a:bodyPr/>
                    <a:lstStyle/>
                    <a:p>
                      <a:pPr algn="ctr"/>
                      <a:r>
                        <a:rPr lang="mn-MN" sz="1600" dirty="0">
                          <a:latin typeface="Arial" panose="020B0604020202020204" pitchFamily="34" charset="0"/>
                          <a:cs typeface="Arial" panose="020B0604020202020204" pitchFamily="34" charset="0"/>
                        </a:rPr>
                        <a:t>1000-1</a:t>
                      </a:r>
                      <a:r>
                        <a:rPr lang="en-US" sz="1600" dirty="0">
                          <a:latin typeface="Arial" panose="020B0604020202020204" pitchFamily="34" charset="0"/>
                          <a:cs typeface="Arial" panose="020B0604020202020204" pitchFamily="34" charset="0"/>
                        </a:rPr>
                        <a:t>3</a:t>
                      </a:r>
                      <a:r>
                        <a:rPr lang="mn-MN" sz="1600" dirty="0">
                          <a:latin typeface="Arial" panose="020B0604020202020204" pitchFamily="34" charset="0"/>
                          <a:cs typeface="Arial" panose="020B0604020202020204" pitchFamily="34" charset="0"/>
                        </a:rPr>
                        <a:t>00</a:t>
                      </a:r>
                      <a:r>
                        <a:rPr lang="en-US" sz="1600" dirty="0">
                          <a:latin typeface="Arial" panose="020B0604020202020204" pitchFamily="34" charset="0"/>
                          <a:cs typeface="Arial" panose="020B0604020202020204" pitchFamily="34" charset="0"/>
                        </a:rPr>
                        <a:t> </a:t>
                      </a:r>
                    </a:p>
                  </a:txBody>
                  <a:tcPr anchor="ctr"/>
                </a:tc>
                <a:tc>
                  <a:txBody>
                    <a:bodyPr/>
                    <a:lstStyle/>
                    <a:p>
                      <a:pPr algn="ctr"/>
                      <a:r>
                        <a:rPr lang="en-US" sz="1600" dirty="0">
                          <a:latin typeface="Arial" panose="020B0604020202020204" pitchFamily="34" charset="0"/>
                          <a:cs typeface="Arial" panose="020B0604020202020204" pitchFamily="34" charset="0"/>
                        </a:rPr>
                        <a:t>208 USD</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270 USD</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n-MN" sz="1600" dirty="0">
                          <a:latin typeface="Arial" panose="020B0604020202020204" pitchFamily="34" charset="0"/>
                          <a:cs typeface="Arial" panose="020B0604020202020204" pitchFamily="34" charset="0"/>
                        </a:rPr>
                        <a:t>197/104 чиглэл</a:t>
                      </a:r>
                    </a:p>
                  </a:txBody>
                  <a:tcPr anchor="ctr"/>
                </a:tc>
                <a:extLst>
                  <a:ext uri="{0D108BD9-81ED-4DB2-BD59-A6C34878D82A}">
                    <a16:rowId xmlns:a16="http://schemas.microsoft.com/office/drawing/2014/main" val="3177000569"/>
                  </a:ext>
                </a:extLst>
              </a:tr>
              <a:tr h="499889">
                <a:tc>
                  <a:txBody>
                    <a:bodyPr/>
                    <a:lstStyle/>
                    <a:p>
                      <a:r>
                        <a:rPr lang="mn-MN" sz="1600" b="1" dirty="0">
                          <a:latin typeface="Arial" panose="020B0604020202020204" pitchFamily="34" charset="0"/>
                          <a:cs typeface="Arial" panose="020B0604020202020204" pitchFamily="34" charset="0"/>
                        </a:rPr>
                        <a:t>АНУ</a:t>
                      </a:r>
                      <a:endParaRPr lang="en-US" sz="1600" b="1"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mn-MN"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ЭМЯ</a:t>
                      </a: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nchor="ctr"/>
                </a:tc>
                <a:tc>
                  <a:txBody>
                    <a:bodyPr/>
                    <a:lstStyle/>
                    <a:p>
                      <a:pPr algn="ctr"/>
                      <a:r>
                        <a:rPr lang="mn-MN" sz="1600" dirty="0">
                          <a:latin typeface="Arial" panose="020B0604020202020204" pitchFamily="34" charset="0"/>
                          <a:cs typeface="Arial" panose="020B0604020202020204" pitchFamily="34" charset="0"/>
                        </a:rPr>
                        <a:t>36 чиглэл</a:t>
                      </a:r>
                    </a:p>
                    <a:p>
                      <a:pPr algn="ctr"/>
                      <a:r>
                        <a:rPr lang="mn-MN" sz="1600" dirty="0">
                          <a:latin typeface="Arial" panose="020B0604020202020204" pitchFamily="34" charset="0"/>
                          <a:cs typeface="Arial" panose="020B0604020202020204" pitchFamily="34" charset="0"/>
                        </a:rPr>
                        <a:t>3-7 жил</a:t>
                      </a:r>
                      <a:endParaRPr lang="en-US" sz="1600" dirty="0">
                        <a:latin typeface="Arial" panose="020B0604020202020204" pitchFamily="34" charset="0"/>
                        <a:cs typeface="Arial" panose="020B0604020202020204" pitchFamily="34" charset="0"/>
                      </a:endParaRPr>
                    </a:p>
                  </a:txBody>
                  <a:tcPr anchor="ctr"/>
                </a:tc>
                <a:tc>
                  <a:txBody>
                    <a:bodyPr/>
                    <a:lstStyle/>
                    <a:p>
                      <a:pPr algn="ctr"/>
                      <a:r>
                        <a:rPr lang="mn-MN" sz="1600" dirty="0">
                          <a:latin typeface="Arial" panose="020B0604020202020204" pitchFamily="34" charset="0"/>
                          <a:cs typeface="Arial" panose="020B0604020202020204" pitchFamily="34" charset="0"/>
                        </a:rPr>
                        <a:t>28753</a:t>
                      </a:r>
                      <a:endParaRPr lang="en-US" sz="1600" dirty="0">
                        <a:latin typeface="Arial" panose="020B0604020202020204" pitchFamily="34" charset="0"/>
                        <a:cs typeface="Arial" panose="020B0604020202020204" pitchFamily="34" charset="0"/>
                      </a:endParaRPr>
                    </a:p>
                  </a:txBody>
                  <a:tcPr anchor="ctr"/>
                </a:tc>
                <a:tc>
                  <a:txBody>
                    <a:bodyPr/>
                    <a:lstStyle/>
                    <a:p>
                      <a:pPr algn="ctr"/>
                      <a:r>
                        <a:rPr lang="mn-MN" sz="1600" dirty="0">
                          <a:latin typeface="Arial" panose="020B0604020202020204" pitchFamily="34" charset="0"/>
                          <a:cs typeface="Arial" panose="020B0604020202020204" pitchFamily="34" charset="0"/>
                        </a:rPr>
                        <a:t>8000</a:t>
                      </a:r>
                      <a:endParaRPr lang="en-US" sz="1600" dirty="0">
                        <a:latin typeface="Arial" panose="020B0604020202020204" pitchFamily="34" charset="0"/>
                        <a:cs typeface="Arial" panose="020B0604020202020204" pitchFamily="34" charset="0"/>
                      </a:endParaRPr>
                    </a:p>
                  </a:txBody>
                  <a:tcPr anchor="ctr"/>
                </a:tc>
                <a:tc>
                  <a:txBody>
                    <a:bodyPr/>
                    <a:lstStyle/>
                    <a:p>
                      <a:pPr algn="ctr"/>
                      <a:r>
                        <a:rPr lang="mn-MN" sz="1600" dirty="0">
                          <a:latin typeface="Arial" panose="020B0604020202020204" pitchFamily="34" charset="0"/>
                          <a:cs typeface="Arial" panose="020B0604020202020204" pitchFamily="34" charset="0"/>
                        </a:rPr>
                        <a:t>60000-80000 </a:t>
                      </a:r>
                      <a:r>
                        <a:rPr lang="en-US" sz="1600" dirty="0">
                          <a:latin typeface="Arial" panose="020B0604020202020204" pitchFamily="34" charset="0"/>
                          <a:cs typeface="Arial" panose="020B0604020202020204" pitchFamily="34" charset="0"/>
                        </a:rPr>
                        <a:t>USD</a:t>
                      </a:r>
                    </a:p>
                  </a:txBody>
                  <a:tcPr anchor="ctr"/>
                </a:tc>
                <a:tc>
                  <a:txBody>
                    <a:bodyPr/>
                    <a:lstStyle/>
                    <a:p>
                      <a:pPr algn="ctr"/>
                      <a:r>
                        <a:rPr lang="mn-MN" sz="1600" dirty="0">
                          <a:latin typeface="Arial" panose="020B0604020202020204" pitchFamily="34" charset="0"/>
                          <a:cs typeface="Arial" panose="020B0604020202020204" pitchFamily="34" charset="0"/>
                        </a:rPr>
                        <a:t>5250</a:t>
                      </a:r>
                      <a:r>
                        <a:rPr lang="en-US" sz="1600" dirty="0">
                          <a:latin typeface="Arial" panose="020B0604020202020204" pitchFamily="34" charset="0"/>
                          <a:cs typeface="Arial" panose="020B0604020202020204" pitchFamily="34" charset="0"/>
                        </a:rPr>
                        <a:t> USD</a:t>
                      </a:r>
                    </a:p>
                  </a:txBody>
                  <a:tcPr anchor="ctr"/>
                </a:tc>
                <a:tc>
                  <a:txBody>
                    <a:bodyPr/>
                    <a:lstStyle/>
                    <a:p>
                      <a:pPr algn="ctr"/>
                      <a:r>
                        <a:rPr lang="mn-MN" sz="1600" dirty="0">
                          <a:latin typeface="Arial" panose="020B0604020202020204" pitchFamily="34" charset="0"/>
                          <a:cs typeface="Arial" panose="020B0604020202020204" pitchFamily="34" charset="0"/>
                        </a:rPr>
                        <a:t>158/106 чиглэл</a:t>
                      </a:r>
                    </a:p>
                  </a:txBody>
                  <a:tcPr anchor="ctr"/>
                </a:tc>
                <a:extLst>
                  <a:ext uri="{0D108BD9-81ED-4DB2-BD59-A6C34878D82A}">
                    <a16:rowId xmlns:a16="http://schemas.microsoft.com/office/drawing/2014/main" val="2644121899"/>
                  </a:ext>
                </a:extLst>
              </a:tr>
              <a:tr h="499889">
                <a:tc>
                  <a:txBody>
                    <a:bodyPr/>
                    <a:lstStyle/>
                    <a:p>
                      <a:r>
                        <a:rPr lang="mn-MN" sz="1600" b="1" dirty="0">
                          <a:latin typeface="Arial" panose="020B0604020202020204" pitchFamily="34" charset="0"/>
                          <a:cs typeface="Arial" panose="020B0604020202020204" pitchFamily="34" charset="0"/>
                        </a:rPr>
                        <a:t>Австрали</a:t>
                      </a:r>
                      <a:endParaRPr lang="en-US" sz="1600" b="1"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mn-MN"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ЭМЯ</a:t>
                      </a: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nchor="ctr"/>
                </a:tc>
                <a:tc>
                  <a:txBody>
                    <a:bodyPr/>
                    <a:lstStyle/>
                    <a:p>
                      <a:pPr algn="ctr"/>
                      <a:r>
                        <a:rPr lang="mn-MN" sz="1600" dirty="0">
                          <a:latin typeface="Arial" panose="020B0604020202020204" pitchFamily="34" charset="0"/>
                          <a:cs typeface="Arial" panose="020B0604020202020204" pitchFamily="34" charset="0"/>
                        </a:rPr>
                        <a:t>36 чиглэл</a:t>
                      </a:r>
                    </a:p>
                    <a:p>
                      <a:pPr algn="ctr"/>
                      <a:r>
                        <a:rPr lang="mn-MN" sz="1600" dirty="0">
                          <a:latin typeface="Arial" panose="020B0604020202020204" pitchFamily="34" charset="0"/>
                          <a:cs typeface="Arial" panose="020B0604020202020204" pitchFamily="34" charset="0"/>
                        </a:rPr>
                        <a:t>1-4 жил</a:t>
                      </a:r>
                      <a:endParaRPr lang="en-US" sz="1600" dirty="0">
                        <a:latin typeface="Arial" panose="020B0604020202020204" pitchFamily="34" charset="0"/>
                        <a:cs typeface="Arial" panose="020B0604020202020204" pitchFamily="34" charset="0"/>
                      </a:endParaRPr>
                    </a:p>
                  </a:txBody>
                  <a:tcPr anchor="ctr"/>
                </a:tc>
                <a:tc>
                  <a:txBody>
                    <a:bodyPr/>
                    <a:lstStyle/>
                    <a:p>
                      <a:pPr algn="ctr"/>
                      <a:r>
                        <a:rPr lang="mn-MN" sz="1600" dirty="0">
                          <a:latin typeface="Arial" panose="020B0604020202020204" pitchFamily="34" charset="0"/>
                          <a:cs typeface="Arial" panose="020B0604020202020204" pitchFamily="34" charset="0"/>
                        </a:rPr>
                        <a:t>3656</a:t>
                      </a:r>
                      <a:endParaRPr lang="en-US" sz="1600" dirty="0">
                        <a:latin typeface="Arial" panose="020B0604020202020204" pitchFamily="34" charset="0"/>
                        <a:cs typeface="Arial" panose="020B0604020202020204" pitchFamily="34" charset="0"/>
                      </a:endParaRPr>
                    </a:p>
                  </a:txBody>
                  <a:tcPr anchor="ctr"/>
                </a:tc>
                <a:tc>
                  <a:txBody>
                    <a:bodyPr/>
                    <a:lstStyle/>
                    <a:p>
                      <a:pPr algn="ctr"/>
                      <a:r>
                        <a:rPr lang="mn-MN" sz="1600" dirty="0">
                          <a:latin typeface="Arial" panose="020B0604020202020204" pitchFamily="34" charset="0"/>
                          <a:cs typeface="Arial" panose="020B0604020202020204" pitchFamily="34" charset="0"/>
                        </a:rPr>
                        <a:t>Байхгүй</a:t>
                      </a:r>
                      <a:endParaRPr lang="en-US" sz="1600" dirty="0">
                        <a:latin typeface="Arial" panose="020B0604020202020204" pitchFamily="34" charset="0"/>
                        <a:cs typeface="Arial" panose="020B0604020202020204" pitchFamily="34" charset="0"/>
                      </a:endParaRPr>
                    </a:p>
                  </a:txBody>
                  <a:tcPr anchor="ctr"/>
                </a:tc>
                <a:tc>
                  <a:txBody>
                    <a:bodyPr/>
                    <a:lstStyle/>
                    <a:p>
                      <a:pPr algn="ctr"/>
                      <a:r>
                        <a:rPr lang="en-US" sz="1600" dirty="0">
                          <a:latin typeface="Arial" panose="020B0604020202020204" pitchFamily="34" charset="0"/>
                          <a:cs typeface="Arial" panose="020B0604020202020204" pitchFamily="34" charset="0"/>
                        </a:rPr>
                        <a:t>13000-47000 USD</a:t>
                      </a:r>
                    </a:p>
                  </a:txBody>
                  <a:tcPr anchor="ctr"/>
                </a:tc>
                <a:tc>
                  <a:txBody>
                    <a:bodyPr/>
                    <a:lstStyle/>
                    <a:p>
                      <a:pPr algn="ctr"/>
                      <a:r>
                        <a:rPr lang="en-US" sz="1600" dirty="0">
                          <a:latin typeface="Arial" panose="020B0604020202020204" pitchFamily="34" charset="0"/>
                          <a:cs typeface="Arial" panose="020B0604020202020204" pitchFamily="34" charset="0"/>
                        </a:rPr>
                        <a:t>4500-5500</a:t>
                      </a:r>
                      <a:r>
                        <a:rPr lang="mn-MN" sz="1600"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USD</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n-MN" sz="1600" dirty="0">
                          <a:latin typeface="Arial" panose="020B0604020202020204" pitchFamily="34" charset="0"/>
                          <a:cs typeface="Arial" panose="020B0604020202020204" pitchFamily="34" charset="0"/>
                        </a:rPr>
                        <a:t>85 чиглэл</a:t>
                      </a:r>
                      <a:endParaRPr lang="en-US" sz="16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1277375"/>
                  </a:ext>
                </a:extLst>
              </a:tr>
              <a:tr h="499889">
                <a:tc>
                  <a:txBody>
                    <a:bodyPr/>
                    <a:lstStyle/>
                    <a:p>
                      <a:r>
                        <a:rPr lang="mn-MN" sz="1600" b="1" dirty="0">
                          <a:latin typeface="Arial" panose="020B0604020202020204" pitchFamily="34" charset="0"/>
                          <a:cs typeface="Arial" panose="020B0604020202020204" pitchFamily="34" charset="0"/>
                        </a:rPr>
                        <a:t>Япон</a:t>
                      </a:r>
                      <a:endParaRPr lang="en-US" sz="1600" b="1"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mn-MN"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ЭМЯ</a:t>
                      </a: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nchor="ctr"/>
                </a:tc>
                <a:tc>
                  <a:txBody>
                    <a:bodyPr/>
                    <a:lstStyle/>
                    <a:p>
                      <a:pPr algn="ctr"/>
                      <a:r>
                        <a:rPr lang="mn-MN" sz="1600" dirty="0">
                          <a:latin typeface="Arial" panose="020B0604020202020204" pitchFamily="34" charset="0"/>
                          <a:cs typeface="Arial" panose="020B0604020202020204" pitchFamily="34" charset="0"/>
                        </a:rPr>
                        <a:t>19 чиглэл</a:t>
                      </a:r>
                    </a:p>
                    <a:p>
                      <a:pPr algn="ctr"/>
                      <a:r>
                        <a:rPr lang="mn-MN" sz="1600" dirty="0">
                          <a:latin typeface="Arial" panose="020B0604020202020204" pitchFamily="34" charset="0"/>
                          <a:cs typeface="Arial" panose="020B0604020202020204" pitchFamily="34" charset="0"/>
                        </a:rPr>
                        <a:t>3 жил</a:t>
                      </a:r>
                      <a:endParaRPr lang="en-US" sz="1600" dirty="0">
                        <a:latin typeface="Arial" panose="020B0604020202020204" pitchFamily="34" charset="0"/>
                        <a:cs typeface="Arial" panose="020B0604020202020204" pitchFamily="34" charset="0"/>
                      </a:endParaRPr>
                    </a:p>
                  </a:txBody>
                  <a:tcPr anchor="ctr"/>
                </a:tc>
                <a:tc>
                  <a:txBody>
                    <a:bodyPr/>
                    <a:lstStyle/>
                    <a:p>
                      <a:pPr algn="ctr"/>
                      <a:r>
                        <a:rPr lang="mn-MN" sz="1600" dirty="0">
                          <a:latin typeface="Arial" panose="020B0604020202020204" pitchFamily="34" charset="0"/>
                          <a:cs typeface="Arial" panose="020B0604020202020204" pitchFamily="34" charset="0"/>
                        </a:rPr>
                        <a:t>9500</a:t>
                      </a:r>
                      <a:endParaRPr lang="en-US" sz="1600" dirty="0">
                        <a:latin typeface="Arial" panose="020B0604020202020204" pitchFamily="34" charset="0"/>
                        <a:cs typeface="Arial" panose="020B0604020202020204" pitchFamily="34" charset="0"/>
                      </a:endParaRPr>
                    </a:p>
                  </a:txBody>
                  <a:tcPr anchor="ctr"/>
                </a:tc>
                <a:tc>
                  <a:txBody>
                    <a:bodyPr/>
                    <a:lstStyle/>
                    <a:p>
                      <a:pPr algn="ctr"/>
                      <a:r>
                        <a:rPr lang="mn-MN" sz="1600" dirty="0">
                          <a:latin typeface="Arial" panose="020B0604020202020204" pitchFamily="34" charset="0"/>
                          <a:cs typeface="Arial" panose="020B0604020202020204" pitchFamily="34" charset="0"/>
                        </a:rPr>
                        <a:t>9000</a:t>
                      </a:r>
                      <a:endParaRPr lang="en-US" sz="1600" dirty="0">
                        <a:latin typeface="Arial" panose="020B0604020202020204" pitchFamily="34" charset="0"/>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n-MN" sz="1600" dirty="0">
                          <a:latin typeface="Arial" panose="020B0604020202020204" pitchFamily="34" charset="0"/>
                          <a:cs typeface="Arial" panose="020B0604020202020204" pitchFamily="34" charset="0"/>
                        </a:rPr>
                        <a:t>Байхгүй </a:t>
                      </a:r>
                      <a:endParaRPr lang="en-US" sz="1600" dirty="0">
                        <a:latin typeface="Arial" panose="020B0604020202020204" pitchFamily="34" charset="0"/>
                        <a:cs typeface="Arial" panose="020B0604020202020204" pitchFamily="34" charset="0"/>
                      </a:endParaRPr>
                    </a:p>
                    <a:p>
                      <a:pPr algn="ctr"/>
                      <a:endParaRPr lang="en-US" sz="1600" dirty="0">
                        <a:latin typeface="Arial" panose="020B0604020202020204" pitchFamily="34" charset="0"/>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n-MN" sz="1600" dirty="0">
                          <a:latin typeface="Arial" panose="020B0604020202020204" pitchFamily="34" charset="0"/>
                          <a:cs typeface="Arial" panose="020B0604020202020204" pitchFamily="34" charset="0"/>
                        </a:rPr>
                        <a:t>2500-3300 </a:t>
                      </a:r>
                      <a:r>
                        <a:rPr lang="en-US" sz="1600" dirty="0">
                          <a:latin typeface="Arial" panose="020B0604020202020204" pitchFamily="34" charset="0"/>
                          <a:cs typeface="Arial" panose="020B0604020202020204" pitchFamily="34" charset="0"/>
                        </a:rPr>
                        <a:t>USD</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n-MN" sz="1600" dirty="0">
                          <a:latin typeface="Arial" panose="020B0604020202020204" pitchFamily="34" charset="0"/>
                          <a:cs typeface="Arial" panose="020B0604020202020204" pitchFamily="34" charset="0"/>
                        </a:rPr>
                        <a:t>24 чиглэл</a:t>
                      </a:r>
                      <a:endParaRPr lang="en-US" sz="16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4011986548"/>
                  </a:ext>
                </a:extLst>
              </a:tr>
              <a:tr h="499889">
                <a:tc>
                  <a:txBody>
                    <a:bodyPr/>
                    <a:lstStyle/>
                    <a:p>
                      <a:r>
                        <a:rPr lang="mn-MN" sz="1600" b="1" dirty="0">
                          <a:latin typeface="Arial" panose="020B0604020202020204" pitchFamily="34" charset="0"/>
                          <a:cs typeface="Arial" panose="020B0604020202020204" pitchFamily="34" charset="0"/>
                        </a:rPr>
                        <a:t>БНСУ</a:t>
                      </a:r>
                      <a:endParaRPr lang="en-US" sz="1600" b="1"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mn-MN"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ЭМЯ</a:t>
                      </a: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nchor="ctr"/>
                </a:tc>
                <a:tc>
                  <a:txBody>
                    <a:bodyPr/>
                    <a:lstStyle/>
                    <a:p>
                      <a:pPr algn="ctr"/>
                      <a:r>
                        <a:rPr lang="mn-MN" sz="1600" dirty="0">
                          <a:latin typeface="Arial" panose="020B0604020202020204" pitchFamily="34" charset="0"/>
                          <a:cs typeface="Arial" panose="020B0604020202020204" pitchFamily="34" charset="0"/>
                        </a:rPr>
                        <a:t>29 чиглэл </a:t>
                      </a:r>
                    </a:p>
                    <a:p>
                      <a:pPr algn="ctr"/>
                      <a:r>
                        <a:rPr lang="mn-MN" sz="1600" dirty="0">
                          <a:latin typeface="Arial" panose="020B0604020202020204" pitchFamily="34" charset="0"/>
                          <a:cs typeface="Arial" panose="020B0604020202020204" pitchFamily="34" charset="0"/>
                        </a:rPr>
                        <a:t>3-4 жил</a:t>
                      </a:r>
                      <a:endParaRPr lang="en-US" sz="1600" dirty="0">
                        <a:latin typeface="Arial" panose="020B0604020202020204" pitchFamily="34" charset="0"/>
                        <a:cs typeface="Arial" panose="020B0604020202020204" pitchFamily="34" charset="0"/>
                      </a:endParaRPr>
                    </a:p>
                  </a:txBody>
                  <a:tcPr anchor="ctr"/>
                </a:tc>
                <a:tc>
                  <a:txBody>
                    <a:bodyPr/>
                    <a:lstStyle/>
                    <a:p>
                      <a:pPr algn="ctr"/>
                      <a:r>
                        <a:rPr lang="mn-MN" sz="1600" dirty="0">
                          <a:latin typeface="Arial" panose="020B0604020202020204" pitchFamily="34" charset="0"/>
                          <a:cs typeface="Arial" panose="020B0604020202020204" pitchFamily="34" charset="0"/>
                        </a:rPr>
                        <a:t>3700</a:t>
                      </a:r>
                      <a:endParaRPr lang="en-US" sz="1600" dirty="0">
                        <a:latin typeface="Arial" panose="020B0604020202020204" pitchFamily="34" charset="0"/>
                        <a:cs typeface="Arial" panose="020B0604020202020204" pitchFamily="34" charset="0"/>
                      </a:endParaRPr>
                    </a:p>
                  </a:txBody>
                  <a:tcPr anchor="ctr"/>
                </a:tc>
                <a:tc>
                  <a:txBody>
                    <a:bodyPr/>
                    <a:lstStyle/>
                    <a:p>
                      <a:pPr algn="ctr"/>
                      <a:r>
                        <a:rPr lang="mn-MN" sz="1600" dirty="0">
                          <a:latin typeface="Arial" panose="020B0604020202020204" pitchFamily="34" charset="0"/>
                          <a:cs typeface="Arial" panose="020B0604020202020204" pitchFamily="34" charset="0"/>
                        </a:rPr>
                        <a:t>700</a:t>
                      </a:r>
                      <a:endParaRPr lang="en-US" sz="1600" dirty="0">
                        <a:latin typeface="Arial" panose="020B0604020202020204" pitchFamily="34" charset="0"/>
                        <a:cs typeface="Arial" panose="020B0604020202020204" pitchFamily="34" charset="0"/>
                      </a:endParaRPr>
                    </a:p>
                  </a:txBody>
                  <a:tcPr anchor="ctr"/>
                </a:tc>
                <a:tc>
                  <a:txBody>
                    <a:bodyPr/>
                    <a:lstStyle/>
                    <a:p>
                      <a:pPr algn="ctr"/>
                      <a:r>
                        <a:rPr lang="mn-MN" sz="1600" dirty="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a:txBody>
                  <a:tcPr anchor="ctr"/>
                </a:tc>
                <a:tc>
                  <a:txBody>
                    <a:bodyPr/>
                    <a:lstStyle/>
                    <a:p>
                      <a:pPr algn="ctr"/>
                      <a:r>
                        <a:rPr lang="mn-MN" sz="1600" dirty="0">
                          <a:latin typeface="Arial" panose="020B0604020202020204" pitchFamily="34" charset="0"/>
                          <a:cs typeface="Arial" panose="020B0604020202020204" pitchFamily="34" charset="0"/>
                        </a:rPr>
                        <a:t>2300-2800 </a:t>
                      </a:r>
                      <a:r>
                        <a:rPr lang="en-US" sz="1600" dirty="0">
                          <a:latin typeface="Arial" panose="020B0604020202020204" pitchFamily="34" charset="0"/>
                          <a:cs typeface="Arial" panose="020B0604020202020204" pitchFamily="34" charset="0"/>
                        </a:rPr>
                        <a:t>USD</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n-MN" sz="1600" dirty="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711654785"/>
                  </a:ext>
                </a:extLst>
              </a:tr>
              <a:tr h="499889">
                <a:tc>
                  <a:txBody>
                    <a:bodyPr/>
                    <a:lstStyle/>
                    <a:p>
                      <a:r>
                        <a:rPr lang="mn-MN" sz="1600" b="1" dirty="0">
                          <a:latin typeface="Arial" panose="020B0604020202020204" pitchFamily="34" charset="0"/>
                          <a:cs typeface="Arial" panose="020B0604020202020204" pitchFamily="34" charset="0"/>
                        </a:rPr>
                        <a:t>БНХАУ</a:t>
                      </a:r>
                      <a:endParaRPr lang="en-US" sz="1600" b="1"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mn-MN"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Боловсрол</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nchor="ctr"/>
                </a:tc>
                <a:tc>
                  <a:txBody>
                    <a:bodyPr/>
                    <a:lstStyle/>
                    <a:p>
                      <a:pPr algn="ctr"/>
                      <a:r>
                        <a:rPr lang="mn-MN" sz="1600" dirty="0">
                          <a:latin typeface="Arial" panose="020B0604020202020204" pitchFamily="34" charset="0"/>
                          <a:cs typeface="Arial" panose="020B0604020202020204" pitchFamily="34" charset="0"/>
                        </a:rPr>
                        <a:t>31 чиглэл</a:t>
                      </a:r>
                    </a:p>
                    <a:p>
                      <a:pPr algn="ctr"/>
                      <a:r>
                        <a:rPr lang="mn-MN" sz="1600" dirty="0">
                          <a:latin typeface="Arial" panose="020B0604020202020204" pitchFamily="34" charset="0"/>
                          <a:cs typeface="Arial" panose="020B0604020202020204" pitchFamily="34" charset="0"/>
                        </a:rPr>
                        <a:t>3-4 жил</a:t>
                      </a:r>
                      <a:endParaRPr lang="en-US" sz="1600" dirty="0">
                        <a:latin typeface="Arial" panose="020B0604020202020204" pitchFamily="34" charset="0"/>
                        <a:cs typeface="Arial" panose="020B0604020202020204" pitchFamily="34" charset="0"/>
                      </a:endParaRPr>
                    </a:p>
                  </a:txBody>
                  <a:tcPr anchor="ctr"/>
                </a:tc>
                <a:tc>
                  <a:txBody>
                    <a:bodyPr/>
                    <a:lstStyle/>
                    <a:p>
                      <a:pPr algn="ctr"/>
                      <a:r>
                        <a:rPr lang="mn-MN" sz="1600" dirty="0">
                          <a:latin typeface="Arial" panose="020B0604020202020204" pitchFamily="34" charset="0"/>
                          <a:cs typeface="Arial" panose="020B0604020202020204" pitchFamily="34" charset="0"/>
                        </a:rPr>
                        <a:t>192900</a:t>
                      </a:r>
                      <a:endParaRPr lang="en-US" sz="1600" dirty="0">
                        <a:latin typeface="Arial" panose="020B0604020202020204" pitchFamily="34" charset="0"/>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n-MN" sz="1600" dirty="0">
                          <a:latin typeface="Arial" panose="020B0604020202020204" pitchFamily="34" charset="0"/>
                          <a:cs typeface="Arial" panose="020B0604020202020204" pitchFamily="34" charset="0"/>
                        </a:rPr>
                        <a:t>182900</a:t>
                      </a:r>
                      <a:endParaRPr lang="en-US" sz="1600" dirty="0">
                        <a:latin typeface="Arial" panose="020B0604020202020204" pitchFamily="34" charset="0"/>
                        <a:cs typeface="Arial" panose="020B0604020202020204" pitchFamily="34" charset="0"/>
                      </a:endParaRPr>
                    </a:p>
                    <a:p>
                      <a:pPr algn="ctr"/>
                      <a:endParaRPr lang="en-US" sz="1600" dirty="0">
                        <a:latin typeface="Arial" panose="020B0604020202020204" pitchFamily="34" charset="0"/>
                        <a:cs typeface="Arial" panose="020B0604020202020204" pitchFamily="34" charset="0"/>
                      </a:endParaRPr>
                    </a:p>
                  </a:txBody>
                  <a:tcPr anchor="ctr"/>
                </a:tc>
                <a:tc>
                  <a:txBody>
                    <a:bodyPr/>
                    <a:lstStyle/>
                    <a:p>
                      <a:pPr algn="ctr"/>
                      <a:r>
                        <a:rPr lang="en-US" sz="1600" dirty="0">
                          <a:latin typeface="Arial" panose="020B0604020202020204" pitchFamily="34" charset="0"/>
                          <a:cs typeface="Arial" panose="020B0604020202020204" pitchFamily="34" charset="0"/>
                        </a:rPr>
                        <a:t>2,500-10,000</a:t>
                      </a:r>
                      <a:r>
                        <a:rPr lang="mn-MN" sz="1600"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USD</a:t>
                      </a:r>
                    </a:p>
                  </a:txBody>
                  <a:tcPr anchor="ctr"/>
                </a:tc>
                <a:tc>
                  <a:txBody>
                    <a:bodyPr/>
                    <a:lstStyle/>
                    <a:p>
                      <a:pPr algn="ctr"/>
                      <a:r>
                        <a:rPr lang="mn-MN" sz="1600" dirty="0">
                          <a:latin typeface="Arial" panose="020B0604020202020204" pitchFamily="34" charset="0"/>
                          <a:cs typeface="Arial" panose="020B0604020202020204" pitchFamily="34" charset="0"/>
                        </a:rPr>
                        <a:t>400-1400 </a:t>
                      </a:r>
                      <a:r>
                        <a:rPr lang="en-US" sz="1600" dirty="0">
                          <a:latin typeface="Arial" panose="020B0604020202020204" pitchFamily="34" charset="0"/>
                          <a:cs typeface="Arial" panose="020B0604020202020204" pitchFamily="34" charset="0"/>
                        </a:rPr>
                        <a:t>USD</a:t>
                      </a:r>
                    </a:p>
                  </a:txBody>
                  <a:tcPr anchor="ctr"/>
                </a:tc>
                <a:tc>
                  <a:txBody>
                    <a:bodyPr/>
                    <a:lstStyle/>
                    <a:p>
                      <a:pPr algn="ctr"/>
                      <a:r>
                        <a:rPr lang="mn-MN" sz="1600" dirty="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73478045"/>
                  </a:ext>
                </a:extLst>
              </a:tr>
              <a:tr h="505825">
                <a:tc>
                  <a:txBody>
                    <a:bodyPr/>
                    <a:lstStyle/>
                    <a:p>
                      <a:r>
                        <a:rPr lang="mn-MN" sz="1600" b="1" dirty="0">
                          <a:latin typeface="Arial" panose="020B0604020202020204" pitchFamily="34" charset="0"/>
                          <a:cs typeface="Arial" panose="020B0604020202020204" pitchFamily="34" charset="0"/>
                        </a:rPr>
                        <a:t>ОХУ</a:t>
                      </a:r>
                      <a:endParaRPr lang="en-US" sz="1600" b="1"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mn-MN"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ЭМЯ</a:t>
                      </a: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nchor="ctr"/>
                </a:tc>
                <a:tc>
                  <a:txBody>
                    <a:bodyPr/>
                    <a:lstStyle/>
                    <a:p>
                      <a:pPr algn="ctr"/>
                      <a:r>
                        <a:rPr lang="mn-MN" sz="1600" dirty="0">
                          <a:latin typeface="Arial" panose="020B0604020202020204" pitchFamily="34" charset="0"/>
                          <a:cs typeface="Arial" panose="020B0604020202020204" pitchFamily="34" charset="0"/>
                        </a:rPr>
                        <a:t>85/52 чиглэл</a:t>
                      </a:r>
                    </a:p>
                    <a:p>
                      <a:pPr algn="ctr"/>
                      <a:r>
                        <a:rPr lang="mn-MN" sz="1600" dirty="0">
                          <a:latin typeface="Arial" panose="020B0604020202020204" pitchFamily="34" charset="0"/>
                          <a:cs typeface="Arial" panose="020B0604020202020204" pitchFamily="34" charset="0"/>
                        </a:rPr>
                        <a:t>2 жил</a:t>
                      </a:r>
                      <a:endParaRPr lang="en-US" sz="1600" dirty="0">
                        <a:latin typeface="Arial" panose="020B0604020202020204" pitchFamily="34" charset="0"/>
                        <a:cs typeface="Arial" panose="020B0604020202020204" pitchFamily="34" charset="0"/>
                      </a:endParaRPr>
                    </a:p>
                  </a:txBody>
                  <a:tcPr anchor="ctr"/>
                </a:tc>
                <a:tc>
                  <a:txBody>
                    <a:bodyPr/>
                    <a:lstStyle/>
                    <a:p>
                      <a:pPr algn="ctr"/>
                      <a:r>
                        <a:rPr lang="mn-MN" sz="1600" dirty="0">
                          <a:latin typeface="Arial" panose="020B0604020202020204" pitchFamily="34" charset="0"/>
                          <a:cs typeface="Arial" panose="020B0604020202020204" pitchFamily="34" charset="0"/>
                        </a:rPr>
                        <a:t>35000</a:t>
                      </a:r>
                      <a:endParaRPr lang="en-US" sz="1600" dirty="0">
                        <a:latin typeface="Arial" panose="020B0604020202020204" pitchFamily="34" charset="0"/>
                        <a:cs typeface="Arial" panose="020B0604020202020204" pitchFamily="34" charset="0"/>
                      </a:endParaRPr>
                    </a:p>
                  </a:txBody>
                  <a:tcPr anchor="ctr"/>
                </a:tc>
                <a:tc>
                  <a:txBody>
                    <a:bodyPr/>
                    <a:lstStyle/>
                    <a:p>
                      <a:pPr algn="ctr"/>
                      <a:r>
                        <a:rPr lang="mn-MN" sz="1600" dirty="0">
                          <a:latin typeface="Arial" panose="020B0604020202020204" pitchFamily="34" charset="0"/>
                          <a:cs typeface="Arial" panose="020B0604020202020204" pitchFamily="34" charset="0"/>
                        </a:rPr>
                        <a:t>20000</a:t>
                      </a:r>
                      <a:endParaRPr lang="en-US" sz="1600" dirty="0">
                        <a:latin typeface="Arial" panose="020B0604020202020204" pitchFamily="34" charset="0"/>
                        <a:cs typeface="Arial" panose="020B0604020202020204" pitchFamily="34" charset="0"/>
                      </a:endParaRPr>
                    </a:p>
                  </a:txBody>
                  <a:tcPr anchor="ctr"/>
                </a:tc>
                <a:tc>
                  <a:txBody>
                    <a:bodyPr/>
                    <a:lstStyle/>
                    <a:p>
                      <a:pPr algn="ctr"/>
                      <a:r>
                        <a:rPr lang="en-US" sz="1600" dirty="0">
                          <a:latin typeface="Arial" panose="020B0604020202020204" pitchFamily="34" charset="0"/>
                          <a:cs typeface="Arial" panose="020B0604020202020204" pitchFamily="34" charset="0"/>
                        </a:rPr>
                        <a:t>3</a:t>
                      </a:r>
                      <a:r>
                        <a:rPr lang="mn-MN" sz="1600" dirty="0">
                          <a:latin typeface="Arial" panose="020B0604020202020204" pitchFamily="34" charset="0"/>
                          <a:cs typeface="Arial" panose="020B0604020202020204" pitchFamily="34" charset="0"/>
                        </a:rPr>
                        <a:t>400 </a:t>
                      </a:r>
                      <a:r>
                        <a:rPr lang="en-US" sz="1600" dirty="0">
                          <a:latin typeface="Arial" panose="020B0604020202020204" pitchFamily="34" charset="0"/>
                          <a:cs typeface="Arial" panose="020B0604020202020204" pitchFamily="34" charset="0"/>
                        </a:rPr>
                        <a:t>USD</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n-MN" sz="1600" dirty="0">
                          <a:latin typeface="Arial" panose="020B0604020202020204" pitchFamily="34" charset="0"/>
                          <a:cs typeface="Arial" panose="020B0604020202020204" pitchFamily="34" charset="0"/>
                        </a:rPr>
                        <a:t>112-1120 </a:t>
                      </a:r>
                      <a:r>
                        <a:rPr lang="en-US" sz="1600" dirty="0">
                          <a:latin typeface="Arial" panose="020B0604020202020204" pitchFamily="34" charset="0"/>
                          <a:cs typeface="Arial" panose="020B0604020202020204" pitchFamily="34" charset="0"/>
                        </a:rPr>
                        <a:t>USD</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n-MN" sz="1600" dirty="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53069777"/>
                  </a:ext>
                </a:extLst>
              </a:tr>
              <a:tr h="499889">
                <a:tc>
                  <a:txBody>
                    <a:bodyPr/>
                    <a:lstStyle/>
                    <a:p>
                      <a:r>
                        <a:rPr lang="mn-MN" sz="1600" b="1" dirty="0">
                          <a:latin typeface="Arial" panose="020B0604020202020204" pitchFamily="34" charset="0"/>
                          <a:cs typeface="Arial" panose="020B0604020202020204" pitchFamily="34" charset="0"/>
                        </a:rPr>
                        <a:t>БНТУ</a:t>
                      </a:r>
                      <a:endParaRPr lang="en-US" sz="1600" b="1"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mn-MN"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ЭМЯ</a:t>
                      </a: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nchor="ctr"/>
                </a:tc>
                <a:tc>
                  <a:txBody>
                    <a:bodyPr/>
                    <a:lstStyle/>
                    <a:p>
                      <a:pPr algn="ctr"/>
                      <a:r>
                        <a:rPr lang="mn-MN" sz="1600" dirty="0">
                          <a:latin typeface="Arial" panose="020B0604020202020204" pitchFamily="34" charset="0"/>
                          <a:cs typeface="Arial" panose="020B0604020202020204" pitchFamily="34" charset="0"/>
                        </a:rPr>
                        <a:t>15 чиглэл </a:t>
                      </a:r>
                    </a:p>
                    <a:p>
                      <a:pPr algn="ctr"/>
                      <a:r>
                        <a:rPr lang="mn-MN" sz="1600" dirty="0">
                          <a:latin typeface="Arial" panose="020B0604020202020204" pitchFamily="34" charset="0"/>
                          <a:cs typeface="Arial" panose="020B0604020202020204" pitchFamily="34" charset="0"/>
                        </a:rPr>
                        <a:t>3-5 жил</a:t>
                      </a:r>
                      <a:endParaRPr lang="en-US" sz="1600" dirty="0">
                        <a:latin typeface="Arial" panose="020B0604020202020204" pitchFamily="34" charset="0"/>
                        <a:cs typeface="Arial" panose="020B0604020202020204" pitchFamily="34" charset="0"/>
                      </a:endParaRPr>
                    </a:p>
                  </a:txBody>
                  <a:tcPr anchor="ctr"/>
                </a:tc>
                <a:tc>
                  <a:txBody>
                    <a:bodyPr/>
                    <a:lstStyle/>
                    <a:p>
                      <a:pPr algn="ctr"/>
                      <a:r>
                        <a:rPr lang="mn-MN" sz="1600" dirty="0">
                          <a:latin typeface="Arial" panose="020B0604020202020204" pitchFamily="34" charset="0"/>
                          <a:cs typeface="Arial" panose="020B0604020202020204" pitchFamily="34" charset="0"/>
                        </a:rPr>
                        <a:t>15000</a:t>
                      </a:r>
                      <a:endParaRPr lang="en-US" sz="1600" dirty="0">
                        <a:latin typeface="Arial" panose="020B0604020202020204" pitchFamily="34" charset="0"/>
                        <a:cs typeface="Arial" panose="020B0604020202020204" pitchFamily="34" charset="0"/>
                      </a:endParaRPr>
                    </a:p>
                  </a:txBody>
                  <a:tcPr anchor="ctr"/>
                </a:tc>
                <a:tc>
                  <a:txBody>
                    <a:bodyPr/>
                    <a:lstStyle/>
                    <a:p>
                      <a:pPr algn="ctr"/>
                      <a:r>
                        <a:rPr lang="mn-MN" sz="1600" dirty="0">
                          <a:latin typeface="Arial" panose="020B0604020202020204" pitchFamily="34" charset="0"/>
                          <a:cs typeface="Arial" panose="020B0604020202020204" pitchFamily="34" charset="0"/>
                        </a:rPr>
                        <a:t>2000-3000</a:t>
                      </a:r>
                      <a:endParaRPr lang="en-US" sz="1600" dirty="0">
                        <a:latin typeface="Arial" panose="020B0604020202020204" pitchFamily="34" charset="0"/>
                        <a:cs typeface="Arial" panose="020B0604020202020204" pitchFamily="34" charset="0"/>
                      </a:endParaRPr>
                    </a:p>
                  </a:txBody>
                  <a:tcPr anchor="ctr"/>
                </a:tc>
                <a:tc>
                  <a:txBody>
                    <a:bodyPr/>
                    <a:lstStyle/>
                    <a:p>
                      <a:pPr algn="ctr"/>
                      <a:r>
                        <a:rPr lang="mn-MN" sz="1600" dirty="0">
                          <a:latin typeface="Arial" panose="020B0604020202020204" pitchFamily="34" charset="0"/>
                          <a:cs typeface="Arial" panose="020B0604020202020204" pitchFamily="34" charset="0"/>
                        </a:rPr>
                        <a:t>Байхгүй</a:t>
                      </a:r>
                      <a:endParaRPr lang="en-US" sz="1600" dirty="0">
                        <a:latin typeface="Arial" panose="020B0604020202020204" pitchFamily="34" charset="0"/>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n-MN" sz="1600" dirty="0">
                          <a:latin typeface="Arial" panose="020B0604020202020204" pitchFamily="34" charset="0"/>
                          <a:cs typeface="Arial" panose="020B0604020202020204" pitchFamily="34" charset="0"/>
                        </a:rPr>
                        <a:t>450-660 </a:t>
                      </a:r>
                      <a:r>
                        <a:rPr lang="en-US" sz="1600" dirty="0">
                          <a:latin typeface="Arial" panose="020B0604020202020204" pitchFamily="34" charset="0"/>
                          <a:cs typeface="Arial" panose="020B0604020202020204" pitchFamily="34" charset="0"/>
                        </a:rPr>
                        <a:t>USD</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n-MN" sz="1600" dirty="0">
                          <a:latin typeface="Arial" panose="020B0604020202020204" pitchFamily="34" charset="0"/>
                          <a:cs typeface="Arial" panose="020B0604020202020204" pitchFamily="34" charset="0"/>
                        </a:rPr>
                        <a:t>40 чиглэл</a:t>
                      </a:r>
                      <a:endParaRPr lang="en-US" sz="16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592644403"/>
                  </a:ext>
                </a:extLst>
              </a:tr>
            </a:tbl>
          </a:graphicData>
        </a:graphic>
      </p:graphicFrame>
    </p:spTree>
    <p:extLst>
      <p:ext uri="{BB962C8B-B14F-4D97-AF65-F5344CB8AC3E}">
        <p14:creationId xmlns:p14="http://schemas.microsoft.com/office/powerpoint/2010/main" val="37951661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2C39282-40C9-0298-751A-AA9FB9FE7A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685" y="232845"/>
            <a:ext cx="512628" cy="585860"/>
          </a:xfrm>
          <a:prstGeom prst="rect">
            <a:avLst/>
          </a:prstGeom>
        </p:spPr>
      </p:pic>
      <p:sp>
        <p:nvSpPr>
          <p:cNvPr id="2" name="TextBox 1">
            <a:extLst>
              <a:ext uri="{FF2B5EF4-FFF2-40B4-BE49-F238E27FC236}">
                <a16:creationId xmlns:a16="http://schemas.microsoft.com/office/drawing/2014/main" id="{3C560940-EA1B-2C51-3C7F-7134671F4C31}"/>
              </a:ext>
            </a:extLst>
          </p:cNvPr>
          <p:cNvSpPr txBox="1"/>
          <p:nvPr/>
        </p:nvSpPr>
        <p:spPr>
          <a:xfrm rot="5400000">
            <a:off x="-1781701" y="3922773"/>
            <a:ext cx="4851401" cy="646331"/>
          </a:xfrm>
          <a:prstGeom prst="rect">
            <a:avLst/>
          </a:prstGeom>
          <a:noFill/>
        </p:spPr>
        <p:txBody>
          <a:bodyPr wrap="square">
            <a:spAutoFit/>
          </a:bodyPr>
          <a:lstStyle/>
          <a:p>
            <a:r>
              <a:rPr lang="mn-Mong-CN" sz="3600" b="1" dirty="0">
                <a:solidFill>
                  <a:srgbClr val="002060"/>
                </a:solidFill>
                <a:latin typeface="Arial" panose="020B0604020202020204" pitchFamily="34" charset="0"/>
              </a:rPr>
              <a:t>ᠡᠷᠡᢉᠦᠯ ᠮᠡᠨᠳᠦ ᠎ᠶᠢᠨ ᠬᠥ᠍᠍᠍᠍᠍᠍᠍᠍᠋᠋᠍᠍ᠭ᠍ᠵᠢᠯ ᠦᠨ ᠲᠥᠪ </a:t>
            </a:r>
            <a:endParaRPr lang="en-US" sz="3600" b="1" dirty="0">
              <a:solidFill>
                <a:srgbClr val="002060"/>
              </a:solidFill>
              <a:latin typeface="Arial" panose="020B0604020202020204" pitchFamily="34" charset="0"/>
              <a:cs typeface="Arial" panose="020B0604020202020204" pitchFamily="34" charset="0"/>
            </a:endParaRPr>
          </a:p>
        </p:txBody>
      </p:sp>
      <p:cxnSp>
        <p:nvCxnSpPr>
          <p:cNvPr id="7" name="Straight Connector 6">
            <a:extLst>
              <a:ext uri="{FF2B5EF4-FFF2-40B4-BE49-F238E27FC236}">
                <a16:creationId xmlns:a16="http://schemas.microsoft.com/office/drawing/2014/main" id="{78D62FF2-EF4D-B214-E4EB-AF4B4483340F}"/>
              </a:ext>
            </a:extLst>
          </p:cNvPr>
          <p:cNvCxnSpPr>
            <a:cxnSpLocks/>
          </p:cNvCxnSpPr>
          <p:nvPr/>
        </p:nvCxnSpPr>
        <p:spPr>
          <a:xfrm>
            <a:off x="390244" y="876329"/>
            <a:ext cx="11206276" cy="0"/>
          </a:xfrm>
          <a:prstGeom prst="line">
            <a:avLst/>
          </a:prstGeom>
          <a:ln w="6350">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21DCEEB4-710D-26D2-B1F9-218A113E15D5}"/>
              </a:ext>
            </a:extLst>
          </p:cNvPr>
          <p:cNvSpPr txBox="1"/>
          <p:nvPr/>
        </p:nvSpPr>
        <p:spPr>
          <a:xfrm>
            <a:off x="887808" y="568552"/>
            <a:ext cx="1368895" cy="307777"/>
          </a:xfrm>
          <a:prstGeom prst="rect">
            <a:avLst/>
          </a:prstGeom>
          <a:noFill/>
        </p:spPr>
        <p:txBody>
          <a:bodyPr wrap="square" rtlCol="0">
            <a:spAutoFit/>
          </a:bodyPr>
          <a:lstStyle/>
          <a:p>
            <a:r>
              <a:rPr lang="mn-MN" sz="700" b="1" dirty="0">
                <a:solidFill>
                  <a:srgbClr val="002060"/>
                </a:solidFill>
                <a:latin typeface="Arial" panose="020B0604020202020204" pitchFamily="34" charset="0"/>
                <a:ea typeface="Tahoma" panose="020B0604030504040204" pitchFamily="34" charset="0"/>
                <a:cs typeface="Arial" panose="020B0604020202020204" pitchFamily="34" charset="0"/>
              </a:rPr>
              <a:t>ЭРҮҮЛ МЭНДИЙН</a:t>
            </a:r>
          </a:p>
          <a:p>
            <a:r>
              <a:rPr lang="mn-MN" sz="700" b="1" dirty="0">
                <a:solidFill>
                  <a:srgbClr val="002060"/>
                </a:solidFill>
                <a:latin typeface="Arial" panose="020B0604020202020204" pitchFamily="34" charset="0"/>
                <a:ea typeface="Tahoma" panose="020B0604030504040204" pitchFamily="34" charset="0"/>
                <a:cs typeface="Arial" panose="020B0604020202020204" pitchFamily="34" charset="0"/>
              </a:rPr>
              <a:t>ХӨГЖЛИЙН ТӨВ</a:t>
            </a:r>
          </a:p>
        </p:txBody>
      </p:sp>
      <p:cxnSp>
        <p:nvCxnSpPr>
          <p:cNvPr id="12" name="Straight Connector 11">
            <a:extLst>
              <a:ext uri="{FF2B5EF4-FFF2-40B4-BE49-F238E27FC236}">
                <a16:creationId xmlns:a16="http://schemas.microsoft.com/office/drawing/2014/main" id="{594BB54A-7592-B26E-70E6-C5A423FF601A}"/>
              </a:ext>
            </a:extLst>
          </p:cNvPr>
          <p:cNvCxnSpPr>
            <a:cxnSpLocks/>
          </p:cNvCxnSpPr>
          <p:nvPr/>
        </p:nvCxnSpPr>
        <p:spPr>
          <a:xfrm>
            <a:off x="0" y="6267771"/>
            <a:ext cx="12192000" cy="0"/>
          </a:xfrm>
          <a:prstGeom prst="line">
            <a:avLst/>
          </a:prstGeom>
          <a:ln w="12700">
            <a:solidFill>
              <a:srgbClr val="E2A54C"/>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784F4D2-C1D7-4DF4-9EA2-557042086DCA}"/>
              </a:ext>
            </a:extLst>
          </p:cNvPr>
          <p:cNvSpPr txBox="1"/>
          <p:nvPr/>
        </p:nvSpPr>
        <p:spPr>
          <a:xfrm>
            <a:off x="1572255" y="385765"/>
            <a:ext cx="9232102" cy="461665"/>
          </a:xfrm>
          <a:prstGeom prst="rect">
            <a:avLst/>
          </a:prstGeom>
          <a:noFill/>
        </p:spPr>
        <p:txBody>
          <a:bodyPr wrap="square" rtlCol="0">
            <a:spAutoFit/>
          </a:bodyPr>
          <a:lstStyle/>
          <a:p>
            <a:pPr algn="ctr"/>
            <a:r>
              <a:rPr lang="mn-MN" sz="2400" dirty="0">
                <a:solidFill>
                  <a:srgbClr val="002060"/>
                </a:solidFill>
                <a:latin typeface="Arial" panose="020B0604020202020204" pitchFamily="34" charset="0"/>
                <a:cs typeface="Arial" panose="020B0604020202020204" pitchFamily="34" charset="0"/>
              </a:rPr>
              <a:t>АМЕРИКИЙН НЭГДСЭН УЛС</a:t>
            </a:r>
            <a:endParaRPr lang="en-US" sz="2400" dirty="0">
              <a:solidFill>
                <a:srgbClr val="002060"/>
              </a:solidFill>
              <a:latin typeface="Arial" panose="020B0604020202020204" pitchFamily="34" charset="0"/>
              <a:cs typeface="Arial" panose="020B0604020202020204" pitchFamily="34" charset="0"/>
            </a:endParaRPr>
          </a:p>
        </p:txBody>
      </p:sp>
      <p:sp>
        <p:nvSpPr>
          <p:cNvPr id="3" name="Rectangle: Rounded Corners 2">
            <a:extLst>
              <a:ext uri="{FF2B5EF4-FFF2-40B4-BE49-F238E27FC236}">
                <a16:creationId xmlns:a16="http://schemas.microsoft.com/office/drawing/2014/main" id="{6BA3FDE9-51F3-408E-B906-6573EA4F53BE}"/>
              </a:ext>
            </a:extLst>
          </p:cNvPr>
          <p:cNvSpPr/>
          <p:nvPr/>
        </p:nvSpPr>
        <p:spPr>
          <a:xfrm>
            <a:off x="958279" y="2023483"/>
            <a:ext cx="2000250" cy="1485895"/>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600" b="1" dirty="0">
                <a:solidFill>
                  <a:schemeClr val="accent1">
                    <a:lumMod val="50000"/>
                  </a:schemeClr>
                </a:solidFill>
                <a:latin typeface="Arial" panose="020B0604020202020204" pitchFamily="34" charset="0"/>
                <a:cs typeface="Arial" panose="020B0604020202020204" pitchFamily="34" charset="0"/>
              </a:rPr>
              <a:t>“Pre-Med”</a:t>
            </a:r>
          </a:p>
          <a:p>
            <a:pPr algn="ctr"/>
            <a:r>
              <a:rPr lang="mn-MN" sz="1600" b="1" dirty="0">
                <a:solidFill>
                  <a:schemeClr val="accent1">
                    <a:lumMod val="50000"/>
                  </a:schemeClr>
                </a:solidFill>
                <a:latin typeface="Arial" panose="020B0604020202020204" pitchFamily="34" charset="0"/>
                <a:cs typeface="Arial" panose="020B0604020202020204" pitchFamily="34" charset="0"/>
              </a:rPr>
              <a:t>Анагаахын суурь боловсрол</a:t>
            </a:r>
          </a:p>
        </p:txBody>
      </p:sp>
      <p:sp>
        <p:nvSpPr>
          <p:cNvPr id="14" name="Rectangle: Rounded Corners 13">
            <a:extLst>
              <a:ext uri="{FF2B5EF4-FFF2-40B4-BE49-F238E27FC236}">
                <a16:creationId xmlns:a16="http://schemas.microsoft.com/office/drawing/2014/main" id="{B0E88DA7-7FA8-4F7C-9047-DB8696D90BB1}"/>
              </a:ext>
            </a:extLst>
          </p:cNvPr>
          <p:cNvSpPr/>
          <p:nvPr/>
        </p:nvSpPr>
        <p:spPr>
          <a:xfrm>
            <a:off x="3263848" y="2023484"/>
            <a:ext cx="2000250" cy="148589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600" b="1" dirty="0">
                <a:solidFill>
                  <a:schemeClr val="accent1">
                    <a:lumMod val="50000"/>
                  </a:schemeClr>
                </a:solidFill>
                <a:latin typeface="Arial" panose="020B0604020202020204" pitchFamily="34" charset="0"/>
                <a:cs typeface="Arial" panose="020B0604020202020204" pitchFamily="34" charset="0"/>
              </a:rPr>
              <a:t>“</a:t>
            </a:r>
            <a:r>
              <a:rPr lang="mn-MN" sz="1600" b="1" dirty="0">
                <a:solidFill>
                  <a:schemeClr val="accent1">
                    <a:lumMod val="50000"/>
                  </a:schemeClr>
                </a:solidFill>
                <a:latin typeface="Arial" panose="020B0604020202020204" pitchFamily="34" charset="0"/>
                <a:cs typeface="Arial" panose="020B0604020202020204" pitchFamily="34" charset="0"/>
              </a:rPr>
              <a:t>Баклаврын зэрэг</a:t>
            </a:r>
            <a:r>
              <a:rPr lang="en-US" sz="1600" b="1" dirty="0">
                <a:solidFill>
                  <a:schemeClr val="accent1">
                    <a:lumMod val="50000"/>
                  </a:schemeClr>
                </a:solidFill>
                <a:latin typeface="Arial" panose="020B0604020202020204" pitchFamily="34" charset="0"/>
                <a:cs typeface="Arial" panose="020B0604020202020204" pitchFamily="34" charset="0"/>
              </a:rPr>
              <a:t>”</a:t>
            </a:r>
          </a:p>
          <a:p>
            <a:pPr algn="ctr"/>
            <a:r>
              <a:rPr lang="mn-MN" sz="1600" b="1" dirty="0">
                <a:solidFill>
                  <a:schemeClr val="accent1">
                    <a:lumMod val="50000"/>
                  </a:schemeClr>
                </a:solidFill>
                <a:latin typeface="Arial" panose="020B0604020202020204" pitchFamily="34" charset="0"/>
                <a:cs typeface="Arial" panose="020B0604020202020204" pitchFamily="34" charset="0"/>
              </a:rPr>
              <a:t>Анагаахын Их дээд сургууль</a:t>
            </a:r>
          </a:p>
        </p:txBody>
      </p:sp>
      <p:sp>
        <p:nvSpPr>
          <p:cNvPr id="15" name="Rectangle: Rounded Corners 14">
            <a:extLst>
              <a:ext uri="{FF2B5EF4-FFF2-40B4-BE49-F238E27FC236}">
                <a16:creationId xmlns:a16="http://schemas.microsoft.com/office/drawing/2014/main" id="{67080C06-7F73-44E6-BBAF-7BA766ACBE87}"/>
              </a:ext>
            </a:extLst>
          </p:cNvPr>
          <p:cNvSpPr/>
          <p:nvPr/>
        </p:nvSpPr>
        <p:spPr>
          <a:xfrm>
            <a:off x="5570571" y="2015313"/>
            <a:ext cx="2000250" cy="1494065"/>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600" b="1" dirty="0">
                <a:solidFill>
                  <a:schemeClr val="accent1">
                    <a:lumMod val="50000"/>
                  </a:schemeClr>
                </a:solidFill>
                <a:latin typeface="Arial" panose="020B0604020202020204" pitchFamily="34" charset="0"/>
                <a:cs typeface="Arial" panose="020B0604020202020204" pitchFamily="34" charset="0"/>
              </a:rPr>
              <a:t>“</a:t>
            </a:r>
            <a:r>
              <a:rPr lang="mn-MN" sz="1600" b="1" dirty="0">
                <a:solidFill>
                  <a:schemeClr val="accent1">
                    <a:lumMod val="50000"/>
                  </a:schemeClr>
                </a:solidFill>
                <a:latin typeface="Arial" panose="020B0604020202020204" pitchFamily="34" charset="0"/>
                <a:cs typeface="Arial" panose="020B0604020202020204" pitchFamily="34" charset="0"/>
              </a:rPr>
              <a:t>Ерөнхий мэргэшил - </a:t>
            </a:r>
            <a:r>
              <a:rPr lang="en-US" sz="1600" b="1" dirty="0">
                <a:solidFill>
                  <a:schemeClr val="accent1">
                    <a:lumMod val="50000"/>
                  </a:schemeClr>
                </a:solidFill>
                <a:latin typeface="Arial" panose="020B0604020202020204" pitchFamily="34" charset="0"/>
                <a:cs typeface="Arial" panose="020B0604020202020204" pitchFamily="34" charset="0"/>
              </a:rPr>
              <a:t>PGY”</a:t>
            </a:r>
          </a:p>
        </p:txBody>
      </p:sp>
      <p:sp>
        <p:nvSpPr>
          <p:cNvPr id="16" name="Rectangle: Rounded Corners 15">
            <a:extLst>
              <a:ext uri="{FF2B5EF4-FFF2-40B4-BE49-F238E27FC236}">
                <a16:creationId xmlns:a16="http://schemas.microsoft.com/office/drawing/2014/main" id="{66F86799-7C98-4BA8-8F8C-0BA804A7202E}"/>
              </a:ext>
            </a:extLst>
          </p:cNvPr>
          <p:cNvSpPr/>
          <p:nvPr/>
        </p:nvSpPr>
        <p:spPr>
          <a:xfrm>
            <a:off x="7876140" y="2015312"/>
            <a:ext cx="1846185" cy="1494065"/>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600" b="1" dirty="0">
                <a:solidFill>
                  <a:schemeClr val="accent1">
                    <a:lumMod val="50000"/>
                  </a:schemeClr>
                </a:solidFill>
                <a:latin typeface="Arial" panose="020B0604020202020204" pitchFamily="34" charset="0"/>
                <a:cs typeface="Arial" panose="020B0604020202020204" pitchFamily="34" charset="0"/>
              </a:rPr>
              <a:t>“</a:t>
            </a:r>
            <a:r>
              <a:rPr lang="mn-MN" sz="1600" b="1" dirty="0">
                <a:solidFill>
                  <a:schemeClr val="accent1">
                    <a:lumMod val="50000"/>
                  </a:schemeClr>
                </a:solidFill>
                <a:latin typeface="Arial" panose="020B0604020202020204" pitchFamily="34" charset="0"/>
                <a:cs typeface="Arial" panose="020B0604020202020204" pitchFamily="34" charset="0"/>
              </a:rPr>
              <a:t>Үндсэн мэргэшлийн сургалт</a:t>
            </a:r>
            <a:r>
              <a:rPr lang="en-US" sz="1600" b="1" dirty="0">
                <a:solidFill>
                  <a:schemeClr val="accent1">
                    <a:lumMod val="50000"/>
                  </a:schemeClr>
                </a:solidFill>
                <a:latin typeface="Arial" panose="020B0604020202020204" pitchFamily="34" charset="0"/>
                <a:cs typeface="Arial" panose="020B0604020202020204" pitchFamily="34" charset="0"/>
              </a:rPr>
              <a:t>”</a:t>
            </a:r>
          </a:p>
        </p:txBody>
      </p:sp>
      <p:sp>
        <p:nvSpPr>
          <p:cNvPr id="17" name="Rectangle: Rounded Corners 16">
            <a:extLst>
              <a:ext uri="{FF2B5EF4-FFF2-40B4-BE49-F238E27FC236}">
                <a16:creationId xmlns:a16="http://schemas.microsoft.com/office/drawing/2014/main" id="{48189F80-E695-4942-B0D9-B96BE93B4F15}"/>
              </a:ext>
            </a:extLst>
          </p:cNvPr>
          <p:cNvSpPr/>
          <p:nvPr/>
        </p:nvSpPr>
        <p:spPr>
          <a:xfrm>
            <a:off x="10182863" y="1997846"/>
            <a:ext cx="1722877" cy="1494065"/>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1600" b="1" dirty="0">
                <a:latin typeface="Arial" panose="020B0604020202020204" pitchFamily="34" charset="0"/>
                <a:cs typeface="Arial" panose="020B0604020202020204" pitchFamily="34" charset="0"/>
              </a:rPr>
              <a:t>“</a:t>
            </a:r>
            <a:r>
              <a:rPr lang="mn-MN" sz="1600" b="1" dirty="0">
                <a:latin typeface="Arial" panose="020B0604020202020204" pitchFamily="34" charset="0"/>
                <a:cs typeface="Arial" panose="020B0604020202020204" pitchFamily="34" charset="0"/>
              </a:rPr>
              <a:t>Төрөлжсөн мэргэшлийн сургалт</a:t>
            </a:r>
            <a:r>
              <a:rPr lang="en-US" sz="1600" b="1" dirty="0">
                <a:latin typeface="Arial" panose="020B0604020202020204" pitchFamily="34" charset="0"/>
                <a:cs typeface="Arial" panose="020B0604020202020204" pitchFamily="34" charset="0"/>
              </a:rPr>
              <a:t>”</a:t>
            </a:r>
          </a:p>
        </p:txBody>
      </p:sp>
      <p:sp>
        <p:nvSpPr>
          <p:cNvPr id="4" name="Arrow: Right 3">
            <a:extLst>
              <a:ext uri="{FF2B5EF4-FFF2-40B4-BE49-F238E27FC236}">
                <a16:creationId xmlns:a16="http://schemas.microsoft.com/office/drawing/2014/main" id="{634A11AC-0B47-476A-8B73-38316906687B}"/>
              </a:ext>
            </a:extLst>
          </p:cNvPr>
          <p:cNvSpPr/>
          <p:nvPr/>
        </p:nvSpPr>
        <p:spPr>
          <a:xfrm>
            <a:off x="2959105" y="2614706"/>
            <a:ext cx="305319" cy="2952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Right 17">
            <a:extLst>
              <a:ext uri="{FF2B5EF4-FFF2-40B4-BE49-F238E27FC236}">
                <a16:creationId xmlns:a16="http://schemas.microsoft.com/office/drawing/2014/main" id="{900CA06E-60F4-4ECF-8DBE-770F02690600}"/>
              </a:ext>
            </a:extLst>
          </p:cNvPr>
          <p:cNvSpPr/>
          <p:nvPr/>
        </p:nvSpPr>
        <p:spPr>
          <a:xfrm>
            <a:off x="5268390" y="2624901"/>
            <a:ext cx="305319" cy="2952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Arrow: Right 18">
            <a:extLst>
              <a:ext uri="{FF2B5EF4-FFF2-40B4-BE49-F238E27FC236}">
                <a16:creationId xmlns:a16="http://schemas.microsoft.com/office/drawing/2014/main" id="{3C3F2908-C912-42E9-A6F8-062A0D6E98DF}"/>
              </a:ext>
            </a:extLst>
          </p:cNvPr>
          <p:cNvSpPr/>
          <p:nvPr/>
        </p:nvSpPr>
        <p:spPr>
          <a:xfrm>
            <a:off x="7569667" y="2614705"/>
            <a:ext cx="305319" cy="2952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Right 19">
            <a:extLst>
              <a:ext uri="{FF2B5EF4-FFF2-40B4-BE49-F238E27FC236}">
                <a16:creationId xmlns:a16="http://schemas.microsoft.com/office/drawing/2014/main" id="{ED7905A8-EA00-4146-96E2-75077BFBBD58}"/>
              </a:ext>
            </a:extLst>
          </p:cNvPr>
          <p:cNvSpPr/>
          <p:nvPr/>
        </p:nvSpPr>
        <p:spPr>
          <a:xfrm>
            <a:off x="9767955" y="2614705"/>
            <a:ext cx="305319" cy="2952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a:extLst>
              <a:ext uri="{FF2B5EF4-FFF2-40B4-BE49-F238E27FC236}">
                <a16:creationId xmlns:a16="http://schemas.microsoft.com/office/drawing/2014/main" id="{9B8DB969-A1A6-4303-B1F2-2D402D451DD5}"/>
              </a:ext>
            </a:extLst>
          </p:cNvPr>
          <p:cNvCxnSpPr/>
          <p:nvPr/>
        </p:nvCxnSpPr>
        <p:spPr>
          <a:xfrm>
            <a:off x="4263973" y="3583370"/>
            <a:ext cx="0" cy="7261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299B4DB7-F2C6-4B80-9DB8-F550375FEE4D}"/>
              </a:ext>
            </a:extLst>
          </p:cNvPr>
          <p:cNvCxnSpPr>
            <a:cxnSpLocks/>
          </p:cNvCxnSpPr>
          <p:nvPr/>
        </p:nvCxnSpPr>
        <p:spPr>
          <a:xfrm>
            <a:off x="5410430" y="3043555"/>
            <a:ext cx="0" cy="12659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20647F96-F77D-48DB-98F3-30EF13FD1613}"/>
              </a:ext>
            </a:extLst>
          </p:cNvPr>
          <p:cNvCxnSpPr>
            <a:cxnSpLocks/>
          </p:cNvCxnSpPr>
          <p:nvPr/>
        </p:nvCxnSpPr>
        <p:spPr>
          <a:xfrm>
            <a:off x="7561935" y="3329241"/>
            <a:ext cx="0" cy="9802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0BADA7C8-1382-4CAF-BA40-5B04207B228F}"/>
              </a:ext>
            </a:extLst>
          </p:cNvPr>
          <p:cNvSpPr txBox="1"/>
          <p:nvPr/>
        </p:nvSpPr>
        <p:spPr>
          <a:xfrm>
            <a:off x="4921139" y="4395324"/>
            <a:ext cx="992388" cy="307777"/>
          </a:xfrm>
          <a:prstGeom prst="rect">
            <a:avLst/>
          </a:prstGeom>
          <a:noFill/>
        </p:spPr>
        <p:txBody>
          <a:bodyPr wrap="square" rtlCol="0">
            <a:spAutoFit/>
          </a:bodyPr>
          <a:lstStyle/>
          <a:p>
            <a:r>
              <a:rPr lang="en-US" sz="1400" dirty="0">
                <a:solidFill>
                  <a:schemeClr val="accent1">
                    <a:lumMod val="50000"/>
                  </a:schemeClr>
                </a:solidFill>
              </a:rPr>
              <a:t>USMLE - 2</a:t>
            </a:r>
          </a:p>
        </p:txBody>
      </p:sp>
      <p:sp>
        <p:nvSpPr>
          <p:cNvPr id="30" name="Arrow: Left-Right 29">
            <a:extLst>
              <a:ext uri="{FF2B5EF4-FFF2-40B4-BE49-F238E27FC236}">
                <a16:creationId xmlns:a16="http://schemas.microsoft.com/office/drawing/2014/main" id="{F2283028-6928-4B31-A4C6-057FCDFC0904}"/>
              </a:ext>
            </a:extLst>
          </p:cNvPr>
          <p:cNvSpPr/>
          <p:nvPr/>
        </p:nvSpPr>
        <p:spPr>
          <a:xfrm>
            <a:off x="3259981" y="1310070"/>
            <a:ext cx="2000250" cy="532410"/>
          </a:xfrm>
          <a:prstGeom prst="leftRightArrow">
            <a:avLst/>
          </a:prstGeom>
          <a:ln>
            <a:solidFill>
              <a:schemeClr val="accent1">
                <a:lumMod val="5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mn-MN" sz="1800"/>
              <a:t>4 жил</a:t>
            </a:r>
            <a:endParaRPr lang="en-US"/>
          </a:p>
        </p:txBody>
      </p:sp>
      <p:sp>
        <p:nvSpPr>
          <p:cNvPr id="31" name="Arrow: Left-Right 30">
            <a:extLst>
              <a:ext uri="{FF2B5EF4-FFF2-40B4-BE49-F238E27FC236}">
                <a16:creationId xmlns:a16="http://schemas.microsoft.com/office/drawing/2014/main" id="{50F5E56A-96E5-42CD-97BF-39369A5557CA}"/>
              </a:ext>
            </a:extLst>
          </p:cNvPr>
          <p:cNvSpPr/>
          <p:nvPr/>
        </p:nvSpPr>
        <p:spPr>
          <a:xfrm>
            <a:off x="939459" y="1332093"/>
            <a:ext cx="2000250" cy="532410"/>
          </a:xfrm>
          <a:prstGeom prst="leftRightArrow">
            <a:avLst/>
          </a:prstGeom>
          <a:ln>
            <a:solidFill>
              <a:schemeClr val="accent1">
                <a:lumMod val="5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1800" dirty="0"/>
          </a:p>
          <a:p>
            <a:pPr algn="ctr"/>
            <a:r>
              <a:rPr lang="mn-MN" sz="1800" dirty="0"/>
              <a:t>4 жил</a:t>
            </a:r>
            <a:endParaRPr lang="en-US" sz="1800" dirty="0"/>
          </a:p>
          <a:p>
            <a:pPr algn="ctr"/>
            <a:endParaRPr lang="en-US" dirty="0"/>
          </a:p>
        </p:txBody>
      </p:sp>
      <p:sp>
        <p:nvSpPr>
          <p:cNvPr id="32" name="Arrow: Left-Right 31">
            <a:extLst>
              <a:ext uri="{FF2B5EF4-FFF2-40B4-BE49-F238E27FC236}">
                <a16:creationId xmlns:a16="http://schemas.microsoft.com/office/drawing/2014/main" id="{9C5B1099-5D4F-4854-8510-F67EA1F46044}"/>
              </a:ext>
            </a:extLst>
          </p:cNvPr>
          <p:cNvSpPr/>
          <p:nvPr/>
        </p:nvSpPr>
        <p:spPr>
          <a:xfrm>
            <a:off x="5570571" y="1310070"/>
            <a:ext cx="2000250" cy="532410"/>
          </a:xfrm>
          <a:prstGeom prst="leftRightArrow">
            <a:avLst/>
          </a:prstGeom>
          <a:ln>
            <a:solidFill>
              <a:schemeClr val="accent1">
                <a:lumMod val="5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a:t>1</a:t>
            </a:r>
            <a:r>
              <a:rPr lang="mn-MN" sz="1800" dirty="0"/>
              <a:t> жил</a:t>
            </a:r>
            <a:endParaRPr lang="en-US" dirty="0"/>
          </a:p>
        </p:txBody>
      </p:sp>
      <p:sp>
        <p:nvSpPr>
          <p:cNvPr id="33" name="Arrow: Left-Right 32">
            <a:extLst>
              <a:ext uri="{FF2B5EF4-FFF2-40B4-BE49-F238E27FC236}">
                <a16:creationId xmlns:a16="http://schemas.microsoft.com/office/drawing/2014/main" id="{5BD43133-2778-4A9B-9F0E-62E2127B41DE}"/>
              </a:ext>
            </a:extLst>
          </p:cNvPr>
          <p:cNvSpPr/>
          <p:nvPr/>
        </p:nvSpPr>
        <p:spPr>
          <a:xfrm>
            <a:off x="7874986" y="1332093"/>
            <a:ext cx="2000250" cy="532410"/>
          </a:xfrm>
          <a:prstGeom prst="leftRightArrow">
            <a:avLst/>
          </a:prstGeom>
          <a:ln>
            <a:solidFill>
              <a:schemeClr val="accent1">
                <a:lumMod val="5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a:t>3-7 </a:t>
            </a:r>
            <a:r>
              <a:rPr lang="mn-MN" sz="1800" dirty="0"/>
              <a:t>жил</a:t>
            </a:r>
            <a:endParaRPr lang="en-US" dirty="0"/>
          </a:p>
        </p:txBody>
      </p:sp>
      <p:sp>
        <p:nvSpPr>
          <p:cNvPr id="34" name="Arrow: Left-Right 33">
            <a:extLst>
              <a:ext uri="{FF2B5EF4-FFF2-40B4-BE49-F238E27FC236}">
                <a16:creationId xmlns:a16="http://schemas.microsoft.com/office/drawing/2014/main" id="{8EE6652B-4B6F-46E6-9D15-654C06839DBE}"/>
              </a:ext>
            </a:extLst>
          </p:cNvPr>
          <p:cNvSpPr/>
          <p:nvPr/>
        </p:nvSpPr>
        <p:spPr>
          <a:xfrm>
            <a:off x="10152798" y="1310070"/>
            <a:ext cx="1718368" cy="532410"/>
          </a:xfrm>
          <a:prstGeom prst="leftRightArrow">
            <a:avLst/>
          </a:prstGeom>
          <a:ln>
            <a:solidFill>
              <a:schemeClr val="accent1">
                <a:lumMod val="5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a:t>1-3 </a:t>
            </a:r>
            <a:r>
              <a:rPr lang="mn-MN" sz="1800" dirty="0"/>
              <a:t>жил</a:t>
            </a:r>
            <a:endParaRPr lang="en-US" dirty="0"/>
          </a:p>
        </p:txBody>
      </p:sp>
      <p:sp>
        <p:nvSpPr>
          <p:cNvPr id="35" name="Oval 34">
            <a:extLst>
              <a:ext uri="{FF2B5EF4-FFF2-40B4-BE49-F238E27FC236}">
                <a16:creationId xmlns:a16="http://schemas.microsoft.com/office/drawing/2014/main" id="{4E64E421-3630-4F9C-ABFB-D80AB71AD5BA}"/>
              </a:ext>
            </a:extLst>
          </p:cNvPr>
          <p:cNvSpPr/>
          <p:nvPr/>
        </p:nvSpPr>
        <p:spPr>
          <a:xfrm>
            <a:off x="3707589" y="4333242"/>
            <a:ext cx="1117224" cy="577827"/>
          </a:xfrm>
          <a:prstGeom prst="ellipse">
            <a:avLst/>
          </a:prstGeom>
          <a:ln>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b="1" dirty="0">
                <a:solidFill>
                  <a:schemeClr val="accent1">
                    <a:lumMod val="50000"/>
                  </a:schemeClr>
                </a:solidFill>
              </a:rPr>
              <a:t>USMLE-1</a:t>
            </a:r>
            <a:endParaRPr lang="en-US" sz="900" b="1" dirty="0">
              <a:solidFill>
                <a:schemeClr val="accent1">
                  <a:lumMod val="50000"/>
                </a:schemeClr>
              </a:solidFill>
            </a:endParaRPr>
          </a:p>
        </p:txBody>
      </p:sp>
      <p:sp>
        <p:nvSpPr>
          <p:cNvPr id="38" name="Oval 37">
            <a:extLst>
              <a:ext uri="{FF2B5EF4-FFF2-40B4-BE49-F238E27FC236}">
                <a16:creationId xmlns:a16="http://schemas.microsoft.com/office/drawing/2014/main" id="{68D2A5E0-C0B6-4BAF-80E3-87A930B9254B}"/>
              </a:ext>
            </a:extLst>
          </p:cNvPr>
          <p:cNvSpPr/>
          <p:nvPr/>
        </p:nvSpPr>
        <p:spPr>
          <a:xfrm>
            <a:off x="4876158" y="4333242"/>
            <a:ext cx="1117224" cy="577827"/>
          </a:xfrm>
          <a:prstGeom prst="ellipse">
            <a:avLst/>
          </a:prstGeom>
          <a:ln>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b="1" dirty="0">
                <a:solidFill>
                  <a:schemeClr val="accent1">
                    <a:lumMod val="50000"/>
                  </a:schemeClr>
                </a:solidFill>
              </a:rPr>
              <a:t>USMLE-2</a:t>
            </a:r>
            <a:endParaRPr lang="en-US" sz="900" b="1" dirty="0">
              <a:solidFill>
                <a:schemeClr val="accent1">
                  <a:lumMod val="50000"/>
                </a:schemeClr>
              </a:solidFill>
            </a:endParaRPr>
          </a:p>
        </p:txBody>
      </p:sp>
      <p:sp>
        <p:nvSpPr>
          <p:cNvPr id="47" name="Oval 46">
            <a:extLst>
              <a:ext uri="{FF2B5EF4-FFF2-40B4-BE49-F238E27FC236}">
                <a16:creationId xmlns:a16="http://schemas.microsoft.com/office/drawing/2014/main" id="{952EC702-8E92-451F-8C6E-29DFF0A637C8}"/>
              </a:ext>
            </a:extLst>
          </p:cNvPr>
          <p:cNvSpPr/>
          <p:nvPr/>
        </p:nvSpPr>
        <p:spPr>
          <a:xfrm>
            <a:off x="7003323" y="4359231"/>
            <a:ext cx="1117224" cy="577827"/>
          </a:xfrm>
          <a:prstGeom prst="ellipse">
            <a:avLst/>
          </a:prstGeom>
          <a:ln>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b="1" dirty="0">
                <a:solidFill>
                  <a:schemeClr val="accent1">
                    <a:lumMod val="50000"/>
                  </a:schemeClr>
                </a:solidFill>
              </a:rPr>
              <a:t>USMLE-3</a:t>
            </a:r>
            <a:endParaRPr lang="en-US" sz="900" b="1" dirty="0">
              <a:solidFill>
                <a:schemeClr val="accent1">
                  <a:lumMod val="50000"/>
                </a:schemeClr>
              </a:solidFill>
            </a:endParaRPr>
          </a:p>
        </p:txBody>
      </p:sp>
      <p:sp>
        <p:nvSpPr>
          <p:cNvPr id="37" name="TextBox 36">
            <a:extLst>
              <a:ext uri="{FF2B5EF4-FFF2-40B4-BE49-F238E27FC236}">
                <a16:creationId xmlns:a16="http://schemas.microsoft.com/office/drawing/2014/main" id="{7AD0536E-0D7E-4004-AEA6-02A82223862C}"/>
              </a:ext>
            </a:extLst>
          </p:cNvPr>
          <p:cNvSpPr txBox="1"/>
          <p:nvPr/>
        </p:nvSpPr>
        <p:spPr>
          <a:xfrm>
            <a:off x="1231829" y="5159335"/>
            <a:ext cx="10184378" cy="923330"/>
          </a:xfrm>
          <a:prstGeom prst="rect">
            <a:avLst/>
          </a:prstGeom>
          <a:noFill/>
        </p:spPr>
        <p:txBody>
          <a:bodyPr wrap="square">
            <a:spAutoFit/>
          </a:bodyPr>
          <a:lstStyle/>
          <a:p>
            <a:pPr algn="just"/>
            <a:r>
              <a:rPr lang="mn-MN" b="1" dirty="0">
                <a:solidFill>
                  <a:srgbClr val="FF0000"/>
                </a:solidFill>
                <a:latin typeface="Arial" panose="020B0604020202020204" pitchFamily="34" charset="0"/>
                <a:cs typeface="Arial" panose="020B0604020202020204" pitchFamily="34" charset="0"/>
              </a:rPr>
              <a:t>МУ-д үндсэн мэргэшлээр сургадаггүй чиглэлүүд:  </a:t>
            </a:r>
            <a:r>
              <a:rPr lang="mn-MN" dirty="0">
                <a:latin typeface="Arial" panose="020B0604020202020204" pitchFamily="34" charset="0"/>
                <a:cs typeface="Arial" panose="020B0604020202020204" pitchFamily="34" charset="0"/>
              </a:rPr>
              <a:t>Анагаах ухааны генетик, бүдүүн шулуун гэдэсний мэс засал, мэдрэлийн мэс засал, өвдөлтийн менежмент, судасны мэс засал, хүүхдийн мэдрэлийн эмгэг, цацрагийн хорт хавдар, цөмийн анагаах ухаан г.м</a:t>
            </a:r>
            <a:endParaRPr lang="en-US" dirty="0"/>
          </a:p>
        </p:txBody>
      </p:sp>
    </p:spTree>
    <p:extLst>
      <p:ext uri="{BB962C8B-B14F-4D97-AF65-F5344CB8AC3E}">
        <p14:creationId xmlns:p14="http://schemas.microsoft.com/office/powerpoint/2010/main" val="19039193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2C39282-40C9-0298-751A-AA9FB9FE7A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685" y="232845"/>
            <a:ext cx="512628" cy="585860"/>
          </a:xfrm>
          <a:prstGeom prst="rect">
            <a:avLst/>
          </a:prstGeom>
        </p:spPr>
      </p:pic>
      <p:sp>
        <p:nvSpPr>
          <p:cNvPr id="2" name="TextBox 1">
            <a:extLst>
              <a:ext uri="{FF2B5EF4-FFF2-40B4-BE49-F238E27FC236}">
                <a16:creationId xmlns:a16="http://schemas.microsoft.com/office/drawing/2014/main" id="{3C560940-EA1B-2C51-3C7F-7134671F4C31}"/>
              </a:ext>
            </a:extLst>
          </p:cNvPr>
          <p:cNvSpPr txBox="1"/>
          <p:nvPr/>
        </p:nvSpPr>
        <p:spPr>
          <a:xfrm rot="5400000">
            <a:off x="-1781701" y="3922773"/>
            <a:ext cx="4851401" cy="646331"/>
          </a:xfrm>
          <a:prstGeom prst="rect">
            <a:avLst/>
          </a:prstGeom>
          <a:noFill/>
        </p:spPr>
        <p:txBody>
          <a:bodyPr wrap="square">
            <a:spAutoFit/>
          </a:bodyPr>
          <a:lstStyle/>
          <a:p>
            <a:r>
              <a:rPr lang="mn-Mong-CN" sz="3600" b="1" dirty="0">
                <a:solidFill>
                  <a:srgbClr val="002060"/>
                </a:solidFill>
                <a:latin typeface="Arial" panose="020B0604020202020204" pitchFamily="34" charset="0"/>
              </a:rPr>
              <a:t>ᠡᠷᠡᢉᠦᠯ ᠮᠡᠨᠳᠦ ᠎ᠶᠢᠨ ᠬᠥ᠍᠍᠍᠍᠍᠍᠍᠍᠋᠋᠍᠍ᠭ᠍ᠵᠢᠯ ᠦᠨ ᠲᠥᠪ </a:t>
            </a:r>
            <a:endParaRPr lang="en-US" sz="3600" b="1" dirty="0">
              <a:solidFill>
                <a:srgbClr val="002060"/>
              </a:solidFill>
              <a:latin typeface="Arial" panose="020B0604020202020204" pitchFamily="34" charset="0"/>
              <a:cs typeface="Arial" panose="020B0604020202020204" pitchFamily="34" charset="0"/>
            </a:endParaRPr>
          </a:p>
        </p:txBody>
      </p:sp>
      <p:cxnSp>
        <p:nvCxnSpPr>
          <p:cNvPr id="7" name="Straight Connector 6">
            <a:extLst>
              <a:ext uri="{FF2B5EF4-FFF2-40B4-BE49-F238E27FC236}">
                <a16:creationId xmlns:a16="http://schemas.microsoft.com/office/drawing/2014/main" id="{78D62FF2-EF4D-B214-E4EB-AF4B4483340F}"/>
              </a:ext>
            </a:extLst>
          </p:cNvPr>
          <p:cNvCxnSpPr>
            <a:cxnSpLocks/>
          </p:cNvCxnSpPr>
          <p:nvPr/>
        </p:nvCxnSpPr>
        <p:spPr>
          <a:xfrm>
            <a:off x="478905" y="922742"/>
            <a:ext cx="11206276" cy="0"/>
          </a:xfrm>
          <a:prstGeom prst="line">
            <a:avLst/>
          </a:prstGeom>
          <a:ln w="6350">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21DCEEB4-710D-26D2-B1F9-218A113E15D5}"/>
              </a:ext>
            </a:extLst>
          </p:cNvPr>
          <p:cNvSpPr txBox="1"/>
          <p:nvPr/>
        </p:nvSpPr>
        <p:spPr>
          <a:xfrm>
            <a:off x="887808" y="568552"/>
            <a:ext cx="1368895" cy="307777"/>
          </a:xfrm>
          <a:prstGeom prst="rect">
            <a:avLst/>
          </a:prstGeom>
          <a:noFill/>
        </p:spPr>
        <p:txBody>
          <a:bodyPr wrap="square" rtlCol="0">
            <a:spAutoFit/>
          </a:bodyPr>
          <a:lstStyle/>
          <a:p>
            <a:r>
              <a:rPr lang="mn-MN" sz="700" b="1" dirty="0">
                <a:solidFill>
                  <a:srgbClr val="002060"/>
                </a:solidFill>
                <a:latin typeface="Arial" panose="020B0604020202020204" pitchFamily="34" charset="0"/>
                <a:ea typeface="Tahoma" panose="020B0604030504040204" pitchFamily="34" charset="0"/>
                <a:cs typeface="Arial" panose="020B0604020202020204" pitchFamily="34" charset="0"/>
              </a:rPr>
              <a:t>ЭРҮҮЛ МЭНДИЙН</a:t>
            </a:r>
          </a:p>
          <a:p>
            <a:r>
              <a:rPr lang="mn-MN" sz="700" b="1" dirty="0">
                <a:solidFill>
                  <a:srgbClr val="002060"/>
                </a:solidFill>
                <a:latin typeface="Arial" panose="020B0604020202020204" pitchFamily="34" charset="0"/>
                <a:ea typeface="Tahoma" panose="020B0604030504040204" pitchFamily="34" charset="0"/>
                <a:cs typeface="Arial" panose="020B0604020202020204" pitchFamily="34" charset="0"/>
              </a:rPr>
              <a:t>ХӨГЖЛИЙН ТӨВ</a:t>
            </a:r>
          </a:p>
        </p:txBody>
      </p:sp>
      <p:cxnSp>
        <p:nvCxnSpPr>
          <p:cNvPr id="12" name="Straight Connector 11">
            <a:extLst>
              <a:ext uri="{FF2B5EF4-FFF2-40B4-BE49-F238E27FC236}">
                <a16:creationId xmlns:a16="http://schemas.microsoft.com/office/drawing/2014/main" id="{594BB54A-7592-B26E-70E6-C5A423FF601A}"/>
              </a:ext>
            </a:extLst>
          </p:cNvPr>
          <p:cNvCxnSpPr>
            <a:cxnSpLocks/>
          </p:cNvCxnSpPr>
          <p:nvPr/>
        </p:nvCxnSpPr>
        <p:spPr>
          <a:xfrm>
            <a:off x="0" y="6267771"/>
            <a:ext cx="12192000" cy="0"/>
          </a:xfrm>
          <a:prstGeom prst="line">
            <a:avLst/>
          </a:prstGeom>
          <a:ln w="12700">
            <a:solidFill>
              <a:srgbClr val="E2A54C"/>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784F4D2-C1D7-4DF4-9EA2-557042086DCA}"/>
              </a:ext>
            </a:extLst>
          </p:cNvPr>
          <p:cNvSpPr txBox="1"/>
          <p:nvPr/>
        </p:nvSpPr>
        <p:spPr>
          <a:xfrm>
            <a:off x="5665484" y="359633"/>
            <a:ext cx="9232102" cy="461665"/>
          </a:xfrm>
          <a:prstGeom prst="rect">
            <a:avLst/>
          </a:prstGeom>
          <a:noFill/>
        </p:spPr>
        <p:txBody>
          <a:bodyPr wrap="square" rtlCol="0">
            <a:spAutoFit/>
          </a:bodyPr>
          <a:lstStyle/>
          <a:p>
            <a:r>
              <a:rPr lang="mn-MN" sz="2400" dirty="0">
                <a:solidFill>
                  <a:srgbClr val="002060"/>
                </a:solidFill>
                <a:latin typeface="Arial" panose="020B0604020202020204" pitchFamily="34" charset="0"/>
                <a:cs typeface="Arial" panose="020B0604020202020204" pitchFamily="34" charset="0"/>
              </a:rPr>
              <a:t>ЯПОН</a:t>
            </a:r>
            <a:endParaRPr lang="en-US" sz="2400" dirty="0">
              <a:solidFill>
                <a:srgbClr val="002060"/>
              </a:solidFill>
              <a:latin typeface="Arial" panose="020B0604020202020204" pitchFamily="34" charset="0"/>
              <a:cs typeface="Arial" panose="020B0604020202020204" pitchFamily="34" charset="0"/>
            </a:endParaRPr>
          </a:p>
        </p:txBody>
      </p:sp>
      <p:grpSp>
        <p:nvGrpSpPr>
          <p:cNvPr id="11" name="Group 10">
            <a:extLst>
              <a:ext uri="{FF2B5EF4-FFF2-40B4-BE49-F238E27FC236}">
                <a16:creationId xmlns:a16="http://schemas.microsoft.com/office/drawing/2014/main" id="{641070C7-BFD0-453E-AD8C-29DAD600BB87}"/>
              </a:ext>
            </a:extLst>
          </p:cNvPr>
          <p:cNvGrpSpPr/>
          <p:nvPr/>
        </p:nvGrpSpPr>
        <p:grpSpPr>
          <a:xfrm>
            <a:off x="1789772" y="910241"/>
            <a:ext cx="9579620" cy="4147537"/>
            <a:chOff x="1668463" y="1437855"/>
            <a:chExt cx="9003235" cy="3562770"/>
          </a:xfrm>
        </p:grpSpPr>
        <p:sp>
          <p:nvSpPr>
            <p:cNvPr id="16" name="Rectangle 6">
              <a:extLst>
                <a:ext uri="{FF2B5EF4-FFF2-40B4-BE49-F238E27FC236}">
                  <a16:creationId xmlns:a16="http://schemas.microsoft.com/office/drawing/2014/main" id="{244A7F3A-CB43-429C-9482-95671B402F43}"/>
                </a:ext>
              </a:extLst>
            </p:cNvPr>
            <p:cNvSpPr>
              <a:spLocks noChangeArrowheads="1"/>
            </p:cNvSpPr>
            <p:nvPr/>
          </p:nvSpPr>
          <p:spPr bwMode="auto">
            <a:xfrm>
              <a:off x="2801938" y="2205038"/>
              <a:ext cx="3048000" cy="762000"/>
            </a:xfrm>
            <a:prstGeom prst="rect">
              <a:avLst/>
            </a:prstGeom>
            <a:solidFill>
              <a:srgbClr val="FFCFBA"/>
            </a:solidFill>
            <a:ln w="9525">
              <a:solidFill>
                <a:srgbClr val="000000"/>
              </a:solidFill>
              <a:miter lim="800000"/>
              <a:headEnd/>
              <a:tailEnd/>
            </a:ln>
          </p:spPr>
          <p:txBody>
            <a:bodyPr wrap="none" anchor="ct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34"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defRPr/>
              </a:pPr>
              <a:endParaRPr lang="ja-JP" altLang="ja-JP" sz="6400">
                <a:solidFill>
                  <a:srgbClr val="000000"/>
                </a:solidFill>
                <a:latin typeface="Calibri" panose="020F0502020204030204" pitchFamily="34" charset="0"/>
                <a:ea typeface="HGP創英角ｺﾞｼｯｸUB" pitchFamily="50" charset="-128"/>
                <a:cs typeface="Calibri" panose="020F0502020204030204" pitchFamily="34" charset="0"/>
              </a:endParaRPr>
            </a:p>
          </p:txBody>
        </p:sp>
        <p:sp>
          <p:nvSpPr>
            <p:cNvPr id="17" name="Rectangle 7">
              <a:extLst>
                <a:ext uri="{FF2B5EF4-FFF2-40B4-BE49-F238E27FC236}">
                  <a16:creationId xmlns:a16="http://schemas.microsoft.com/office/drawing/2014/main" id="{2668E302-7AC6-4A49-BFED-76EC5AE6CA11}"/>
                </a:ext>
              </a:extLst>
            </p:cNvPr>
            <p:cNvSpPr>
              <a:spLocks noChangeArrowheads="1"/>
            </p:cNvSpPr>
            <p:nvPr/>
          </p:nvSpPr>
          <p:spPr bwMode="auto">
            <a:xfrm>
              <a:off x="5918200" y="2220913"/>
              <a:ext cx="1066800" cy="762000"/>
            </a:xfrm>
            <a:prstGeom prst="rect">
              <a:avLst/>
            </a:prstGeom>
            <a:solidFill>
              <a:srgbClr val="B2DEB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400">
                  <a:solidFill>
                    <a:schemeClr val="tx1"/>
                  </a:solidFill>
                  <a:latin typeface="Verdana" panose="020B0604030504040204" pitchFamily="34" charset="0"/>
                  <a:ea typeface="MS PGothic" panose="020B0600070205080204" pitchFamily="34" charset="-128"/>
                </a:defRPr>
              </a:lvl1pPr>
              <a:lvl2pPr marL="742950" indent="-285750">
                <a:defRPr kumimoji="1" sz="2400">
                  <a:solidFill>
                    <a:schemeClr val="tx1"/>
                  </a:solidFill>
                  <a:latin typeface="Verdana" panose="020B0604030504040204" pitchFamily="34" charset="0"/>
                  <a:ea typeface="MS PGothic" panose="020B0600070205080204" pitchFamily="34" charset="-128"/>
                </a:defRPr>
              </a:lvl2pPr>
              <a:lvl3pPr marL="1143000" indent="-228600">
                <a:defRPr kumimoji="1" sz="2400">
                  <a:solidFill>
                    <a:schemeClr val="tx1"/>
                  </a:solidFill>
                  <a:latin typeface="Verdana" panose="020B0604030504040204" pitchFamily="34" charset="0"/>
                  <a:ea typeface="MS PGothic" panose="020B0600070205080204" pitchFamily="34" charset="-128"/>
                </a:defRPr>
              </a:lvl3pPr>
              <a:lvl4pPr marL="1600200" indent="-228600">
                <a:defRPr kumimoji="1" sz="2400">
                  <a:solidFill>
                    <a:schemeClr val="tx1"/>
                  </a:solidFill>
                  <a:latin typeface="Verdana" panose="020B0604030504040204" pitchFamily="34" charset="0"/>
                  <a:ea typeface="MS PGothic" panose="020B0600070205080204" pitchFamily="34" charset="-128"/>
                </a:defRPr>
              </a:lvl4pPr>
              <a:lvl5pPr marL="2057400" indent="-228600">
                <a:defRPr kumimoji="1"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MS PGothic" panose="020B0600070205080204" pitchFamily="34" charset="-128"/>
                </a:defRPr>
              </a:lvl9pPr>
            </a:lstStyle>
            <a:p>
              <a:pPr algn="ctr" eaLnBrk="1" hangingPunct="1">
                <a:buClr>
                  <a:schemeClr val="accent2"/>
                </a:buClr>
              </a:pPr>
              <a:r>
                <a:rPr lang="mn-MN" altLang="ja-JP" sz="1600" dirty="0">
                  <a:latin typeface="Calibri" panose="020F0502020204030204" pitchFamily="34" charset="0"/>
                  <a:ea typeface="HGP創英角ｺﾞｼｯｸUB" charset="-128"/>
                  <a:cs typeface="Calibri" panose="020F0502020204030204" pitchFamily="34" charset="0"/>
                </a:rPr>
                <a:t>Эмнэл </a:t>
              </a:r>
            </a:p>
            <a:p>
              <a:pPr algn="ctr" eaLnBrk="1" hangingPunct="1">
                <a:buClr>
                  <a:schemeClr val="accent2"/>
                </a:buClr>
              </a:pPr>
              <a:r>
                <a:rPr lang="mn-MN" altLang="ja-JP" sz="1600" dirty="0">
                  <a:latin typeface="Calibri" panose="020F0502020204030204" pitchFamily="34" charset="0"/>
                  <a:ea typeface="HGP創英角ｺﾞｼｯｸUB" charset="-128"/>
                  <a:cs typeface="Calibri" panose="020F0502020204030204" pitchFamily="34" charset="0"/>
                </a:rPr>
                <a:t>зүйн </a:t>
              </a:r>
            </a:p>
            <a:p>
              <a:pPr algn="ctr" eaLnBrk="1" hangingPunct="1">
                <a:buClr>
                  <a:schemeClr val="accent2"/>
                </a:buClr>
              </a:pPr>
              <a:r>
                <a:rPr lang="mn-MN" altLang="ja-JP" sz="1600" dirty="0">
                  <a:latin typeface="Calibri" panose="020F0502020204030204" pitchFamily="34" charset="0"/>
                  <a:ea typeface="HGP創英角ｺﾞｼｯｸUB" charset="-128"/>
                  <a:cs typeface="Calibri" panose="020F0502020204030204" pitchFamily="34" charset="0"/>
                </a:rPr>
                <a:t>сургалт</a:t>
              </a:r>
              <a:endParaRPr lang="ja-JP" altLang="en-US" sz="1600" dirty="0">
                <a:latin typeface="Calibri" panose="020F0502020204030204" pitchFamily="34" charset="0"/>
                <a:ea typeface="HGP創英角ｺﾞｼｯｸUB" charset="-128"/>
                <a:cs typeface="Calibri" panose="020F0502020204030204" pitchFamily="34" charset="0"/>
              </a:endParaRPr>
            </a:p>
          </p:txBody>
        </p:sp>
        <p:sp>
          <p:nvSpPr>
            <p:cNvPr id="18" name="Rectangle 8">
              <a:extLst>
                <a:ext uri="{FF2B5EF4-FFF2-40B4-BE49-F238E27FC236}">
                  <a16:creationId xmlns:a16="http://schemas.microsoft.com/office/drawing/2014/main" id="{F09CC26D-249D-4DFC-A984-06EDDB8D5877}"/>
                </a:ext>
              </a:extLst>
            </p:cNvPr>
            <p:cNvSpPr>
              <a:spLocks noChangeArrowheads="1"/>
            </p:cNvSpPr>
            <p:nvPr/>
          </p:nvSpPr>
          <p:spPr bwMode="auto">
            <a:xfrm>
              <a:off x="2382365" y="1761330"/>
              <a:ext cx="3467573"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sz="2400">
                  <a:solidFill>
                    <a:schemeClr val="tx1"/>
                  </a:solidFill>
                  <a:latin typeface="Verdana" panose="020B0604030504040204" pitchFamily="34" charset="0"/>
                  <a:ea typeface="MS PGothic" panose="020B0600070205080204" pitchFamily="34" charset="-128"/>
                </a:defRPr>
              </a:lvl1pPr>
              <a:lvl2pPr marL="742950" indent="-285750">
                <a:defRPr kumimoji="1" sz="2400">
                  <a:solidFill>
                    <a:schemeClr val="tx1"/>
                  </a:solidFill>
                  <a:latin typeface="Verdana" panose="020B0604030504040204" pitchFamily="34" charset="0"/>
                  <a:ea typeface="MS PGothic" panose="020B0600070205080204" pitchFamily="34" charset="-128"/>
                </a:defRPr>
              </a:lvl2pPr>
              <a:lvl3pPr marL="1143000" indent="-228600">
                <a:defRPr kumimoji="1" sz="2400">
                  <a:solidFill>
                    <a:schemeClr val="tx1"/>
                  </a:solidFill>
                  <a:latin typeface="Verdana" panose="020B0604030504040204" pitchFamily="34" charset="0"/>
                  <a:ea typeface="MS PGothic" panose="020B0600070205080204" pitchFamily="34" charset="-128"/>
                </a:defRPr>
              </a:lvl3pPr>
              <a:lvl4pPr marL="1600200" indent="-228600">
                <a:defRPr kumimoji="1" sz="2400">
                  <a:solidFill>
                    <a:schemeClr val="tx1"/>
                  </a:solidFill>
                  <a:latin typeface="Verdana" panose="020B0604030504040204" pitchFamily="34" charset="0"/>
                  <a:ea typeface="MS PGothic" panose="020B0600070205080204" pitchFamily="34" charset="-128"/>
                </a:defRPr>
              </a:lvl4pPr>
              <a:lvl5pPr marL="2057400" indent="-228600">
                <a:defRPr kumimoji="1"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MS PGothic" panose="020B0600070205080204" pitchFamily="34" charset="-128"/>
                </a:defRPr>
              </a:lvl9pPr>
            </a:lstStyle>
            <a:p>
              <a:pPr algn="ctr">
                <a:buClr>
                  <a:schemeClr val="accent2"/>
                </a:buClr>
              </a:pPr>
              <a:r>
                <a:rPr lang="mn-MN" altLang="en-US" sz="1600" b="1" dirty="0">
                  <a:solidFill>
                    <a:srgbClr val="FF3300"/>
                  </a:solidFill>
                  <a:latin typeface="Arial" panose="020B0604020202020204" pitchFamily="34" charset="0"/>
                  <a:cs typeface="Arial" panose="020B0604020202020204" pitchFamily="34" charset="0"/>
                </a:rPr>
                <a:t>Төгсөлтийн өмнөх сургалт </a:t>
              </a:r>
              <a:r>
                <a:rPr lang="en-US" altLang="en-US" sz="1600" b="1" dirty="0">
                  <a:solidFill>
                    <a:srgbClr val="FF3300"/>
                  </a:solidFill>
                  <a:latin typeface="Arial" panose="020B0604020202020204" pitchFamily="34" charset="0"/>
                  <a:cs typeface="Arial" panose="020B0604020202020204" pitchFamily="34" charset="0"/>
                </a:rPr>
                <a:t>(</a:t>
              </a:r>
              <a:r>
                <a:rPr lang="mn-MN" altLang="en-US" sz="1600" b="1" dirty="0">
                  <a:solidFill>
                    <a:srgbClr val="FF3300"/>
                  </a:solidFill>
                  <a:latin typeface="Arial" panose="020B0604020202020204" pitchFamily="34" charset="0"/>
                  <a:cs typeface="Arial" panose="020B0604020202020204" pitchFamily="34" charset="0"/>
                </a:rPr>
                <a:t>6 жил</a:t>
              </a:r>
              <a:r>
                <a:rPr lang="en-US" altLang="en-US" sz="1600" b="1" dirty="0">
                  <a:solidFill>
                    <a:srgbClr val="FF3300"/>
                  </a:solidFill>
                  <a:latin typeface="Arial" panose="020B0604020202020204" pitchFamily="34" charset="0"/>
                  <a:cs typeface="Arial" panose="020B0604020202020204" pitchFamily="34" charset="0"/>
                </a:rPr>
                <a:t>)</a:t>
              </a:r>
              <a:endParaRPr lang="mn-MN" altLang="en-US" sz="1600" b="1" dirty="0">
                <a:solidFill>
                  <a:srgbClr val="FF3300"/>
                </a:solidFill>
                <a:latin typeface="Arial" panose="020B0604020202020204" pitchFamily="34" charset="0"/>
                <a:cs typeface="Arial" panose="020B0604020202020204" pitchFamily="34" charset="0"/>
              </a:endParaRPr>
            </a:p>
          </p:txBody>
        </p:sp>
        <p:sp>
          <p:nvSpPr>
            <p:cNvPr id="20" name="Rectangle 10">
              <a:extLst>
                <a:ext uri="{FF2B5EF4-FFF2-40B4-BE49-F238E27FC236}">
                  <a16:creationId xmlns:a16="http://schemas.microsoft.com/office/drawing/2014/main" id="{F437FA3F-0709-477A-B153-E8FD7AF0CFC3}"/>
                </a:ext>
              </a:extLst>
            </p:cNvPr>
            <p:cNvSpPr>
              <a:spLocks noChangeArrowheads="1"/>
            </p:cNvSpPr>
            <p:nvPr/>
          </p:nvSpPr>
          <p:spPr bwMode="auto">
            <a:xfrm>
              <a:off x="7048500" y="2205038"/>
              <a:ext cx="3429000" cy="762000"/>
            </a:xfrm>
            <a:prstGeom prst="rect">
              <a:avLst/>
            </a:prstGeom>
            <a:gradFill rotWithShape="0">
              <a:gsLst>
                <a:gs pos="0">
                  <a:srgbClr val="9DECFF"/>
                </a:gs>
                <a:gs pos="100000">
                  <a:srgbClr val="ECB8FF"/>
                </a:gs>
              </a:gsLst>
              <a:lin ang="0" scaled="1"/>
            </a:gradFill>
            <a:ln w="9525">
              <a:solidFill>
                <a:srgbClr val="000000"/>
              </a:solidFill>
              <a:miter lim="800000"/>
              <a:headEnd/>
              <a:tailEnd/>
            </a:ln>
          </p:spPr>
          <p:txBody>
            <a:bodyPr wrap="none" anchor="ct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34"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defRPr/>
              </a:pPr>
              <a:endParaRPr lang="ja-JP" altLang="ja-JP" sz="6400">
                <a:solidFill>
                  <a:srgbClr val="000000"/>
                </a:solidFill>
                <a:latin typeface="Calibri" panose="020F0502020204030204" pitchFamily="34" charset="0"/>
                <a:ea typeface="HGP創英角ｺﾞｼｯｸUB" pitchFamily="50" charset="-128"/>
                <a:cs typeface="Calibri" panose="020F0502020204030204" pitchFamily="34" charset="0"/>
              </a:endParaRPr>
            </a:p>
          </p:txBody>
        </p:sp>
        <p:sp>
          <p:nvSpPr>
            <p:cNvPr id="21" name="Line 11">
              <a:extLst>
                <a:ext uri="{FF2B5EF4-FFF2-40B4-BE49-F238E27FC236}">
                  <a16:creationId xmlns:a16="http://schemas.microsoft.com/office/drawing/2014/main" id="{9AC6C0CB-AB6B-49F9-96B2-20B9678D6E38}"/>
                </a:ext>
              </a:extLst>
            </p:cNvPr>
            <p:cNvSpPr>
              <a:spLocks noChangeShapeType="1"/>
            </p:cNvSpPr>
            <p:nvPr/>
          </p:nvSpPr>
          <p:spPr bwMode="auto">
            <a:xfrm flipV="1">
              <a:off x="5884863" y="2982913"/>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pPr>
                <a:defRPr/>
              </a:pPr>
              <a:endParaRPr lang="en-US">
                <a:latin typeface="Calibri" panose="020F0502020204030204" pitchFamily="34" charset="0"/>
                <a:ea typeface="ＭＳ Ｐゴシック" panose="020B0600070205080204" pitchFamily="34" charset="-128"/>
                <a:cs typeface="Calibri" panose="020F0502020204030204" pitchFamily="34" charset="0"/>
              </a:endParaRPr>
            </a:p>
          </p:txBody>
        </p:sp>
        <p:sp>
          <p:nvSpPr>
            <p:cNvPr id="22" name="Rectangle 12">
              <a:extLst>
                <a:ext uri="{FF2B5EF4-FFF2-40B4-BE49-F238E27FC236}">
                  <a16:creationId xmlns:a16="http://schemas.microsoft.com/office/drawing/2014/main" id="{7B4EE95E-8B5B-46A4-B489-41286A86BB05}"/>
                </a:ext>
              </a:extLst>
            </p:cNvPr>
            <p:cNvSpPr>
              <a:spLocks noChangeArrowheads="1"/>
            </p:cNvSpPr>
            <p:nvPr/>
          </p:nvSpPr>
          <p:spPr bwMode="auto">
            <a:xfrm>
              <a:off x="4368800" y="2222500"/>
              <a:ext cx="121920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34"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34" charset="-128"/>
                </a:defRPr>
              </a:lvl9pPr>
            </a:lstStyle>
            <a:p>
              <a:pPr algn="ctr" eaLnBrk="1" hangingPunct="1">
                <a:spcBef>
                  <a:spcPct val="0"/>
                </a:spcBef>
                <a:buFontTx/>
                <a:buNone/>
                <a:defRPr/>
              </a:pPr>
              <a:endParaRPr lang="ja-JP" altLang="en-US" sz="2000">
                <a:latin typeface="Calibri" panose="020F0502020204030204" pitchFamily="34" charset="0"/>
                <a:ea typeface="HGP創英角ｺﾞｼｯｸUB" pitchFamily="50" charset="-128"/>
                <a:cs typeface="Calibri" panose="020F0502020204030204" pitchFamily="34" charset="0"/>
              </a:endParaRPr>
            </a:p>
          </p:txBody>
        </p:sp>
        <p:sp>
          <p:nvSpPr>
            <p:cNvPr id="24" name="Rectangle 14">
              <a:extLst>
                <a:ext uri="{FF2B5EF4-FFF2-40B4-BE49-F238E27FC236}">
                  <a16:creationId xmlns:a16="http://schemas.microsoft.com/office/drawing/2014/main" id="{48E07290-32B8-407B-9F62-31189CEC55B8}"/>
                </a:ext>
              </a:extLst>
            </p:cNvPr>
            <p:cNvSpPr>
              <a:spLocks noChangeArrowheads="1"/>
            </p:cNvSpPr>
            <p:nvPr/>
          </p:nvSpPr>
          <p:spPr bwMode="auto">
            <a:xfrm>
              <a:off x="5591944" y="3224213"/>
              <a:ext cx="406400" cy="177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nchor="ctr"/>
            <a:lstStyle>
              <a:lvl1pPr>
                <a:defRPr kumimoji="1" sz="2400">
                  <a:solidFill>
                    <a:schemeClr val="tx1"/>
                  </a:solidFill>
                  <a:latin typeface="Verdana" panose="020B0604030504040204" pitchFamily="34" charset="0"/>
                  <a:ea typeface="MS PGothic" panose="020B0600070205080204" pitchFamily="34" charset="-128"/>
                </a:defRPr>
              </a:lvl1pPr>
              <a:lvl2pPr marL="742950" indent="-285750">
                <a:defRPr kumimoji="1" sz="2400">
                  <a:solidFill>
                    <a:schemeClr val="tx1"/>
                  </a:solidFill>
                  <a:latin typeface="Verdana" panose="020B0604030504040204" pitchFamily="34" charset="0"/>
                  <a:ea typeface="MS PGothic" panose="020B0600070205080204" pitchFamily="34" charset="-128"/>
                </a:defRPr>
              </a:lvl2pPr>
              <a:lvl3pPr marL="1143000" indent="-228600">
                <a:defRPr kumimoji="1" sz="2400">
                  <a:solidFill>
                    <a:schemeClr val="tx1"/>
                  </a:solidFill>
                  <a:latin typeface="Verdana" panose="020B0604030504040204" pitchFamily="34" charset="0"/>
                  <a:ea typeface="MS PGothic" panose="020B0600070205080204" pitchFamily="34" charset="-128"/>
                </a:defRPr>
              </a:lvl3pPr>
              <a:lvl4pPr marL="1600200" indent="-228600">
                <a:defRPr kumimoji="1" sz="2400">
                  <a:solidFill>
                    <a:schemeClr val="tx1"/>
                  </a:solidFill>
                  <a:latin typeface="Verdana" panose="020B0604030504040204" pitchFamily="34" charset="0"/>
                  <a:ea typeface="MS PGothic" panose="020B0600070205080204" pitchFamily="34" charset="-128"/>
                </a:defRPr>
              </a:lvl4pPr>
              <a:lvl5pPr marL="2057400" indent="-228600">
                <a:defRPr kumimoji="1"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MS PGothic" panose="020B0600070205080204" pitchFamily="34" charset="-128"/>
                </a:defRPr>
              </a:lvl9pPr>
            </a:lstStyle>
            <a:p>
              <a:pPr eaLnBrk="1" hangingPunct="1">
                <a:buClr>
                  <a:schemeClr val="accent2"/>
                </a:buClr>
              </a:pPr>
              <a:r>
                <a:rPr lang="mn-MN" altLang="ja-JP" sz="1800" dirty="0">
                  <a:latin typeface="Calibri" panose="020F0502020204030204" pitchFamily="34" charset="0"/>
                  <a:ea typeface="HGP創英角ｺﾞｼｯｸUB" charset="-128"/>
                  <a:cs typeface="Calibri" panose="020F0502020204030204" pitchFamily="34" charset="0"/>
                </a:rPr>
                <a:t>Эмчлэх эрхийн улсын шалгалт</a:t>
              </a:r>
              <a:endParaRPr lang="ja-JP" altLang="en-US" sz="1800" dirty="0">
                <a:solidFill>
                  <a:srgbClr val="FF0300"/>
                </a:solidFill>
                <a:latin typeface="Calibri" panose="020F0502020204030204" pitchFamily="34" charset="0"/>
                <a:ea typeface="HGP創英角ｺﾞｼｯｸUB" charset="-128"/>
                <a:cs typeface="Calibri" panose="020F0502020204030204" pitchFamily="34" charset="0"/>
              </a:endParaRPr>
            </a:p>
          </p:txBody>
        </p:sp>
        <p:sp>
          <p:nvSpPr>
            <p:cNvPr id="25" name="Rectangle 15">
              <a:extLst>
                <a:ext uri="{FF2B5EF4-FFF2-40B4-BE49-F238E27FC236}">
                  <a16:creationId xmlns:a16="http://schemas.microsoft.com/office/drawing/2014/main" id="{71921094-7B6A-4BC4-9E05-0BC69553C868}"/>
                </a:ext>
              </a:extLst>
            </p:cNvPr>
            <p:cNvSpPr>
              <a:spLocks noChangeArrowheads="1"/>
            </p:cNvSpPr>
            <p:nvPr/>
          </p:nvSpPr>
          <p:spPr bwMode="auto">
            <a:xfrm>
              <a:off x="7213600" y="2417763"/>
              <a:ext cx="198894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Verdana" panose="020B0604030504040204" pitchFamily="34" charset="0"/>
                  <a:ea typeface="MS PGothic" panose="020B0600070205080204" pitchFamily="34" charset="-128"/>
                </a:defRPr>
              </a:lvl1pPr>
              <a:lvl2pPr marL="742950" indent="-285750">
                <a:defRPr kumimoji="1" sz="2400">
                  <a:solidFill>
                    <a:schemeClr val="tx1"/>
                  </a:solidFill>
                  <a:latin typeface="Verdana" panose="020B0604030504040204" pitchFamily="34" charset="0"/>
                  <a:ea typeface="MS PGothic" panose="020B0600070205080204" pitchFamily="34" charset="-128"/>
                </a:defRPr>
              </a:lvl2pPr>
              <a:lvl3pPr marL="1143000" indent="-228600">
                <a:defRPr kumimoji="1" sz="2400">
                  <a:solidFill>
                    <a:schemeClr val="tx1"/>
                  </a:solidFill>
                  <a:latin typeface="Verdana" panose="020B0604030504040204" pitchFamily="34" charset="0"/>
                  <a:ea typeface="MS PGothic" panose="020B0600070205080204" pitchFamily="34" charset="-128"/>
                </a:defRPr>
              </a:lvl3pPr>
              <a:lvl4pPr marL="1600200" indent="-228600">
                <a:defRPr kumimoji="1" sz="2400">
                  <a:solidFill>
                    <a:schemeClr val="tx1"/>
                  </a:solidFill>
                  <a:latin typeface="Verdana" panose="020B0604030504040204" pitchFamily="34" charset="0"/>
                  <a:ea typeface="MS PGothic" panose="020B0600070205080204" pitchFamily="34" charset="-128"/>
                </a:defRPr>
              </a:lvl4pPr>
              <a:lvl5pPr marL="2057400" indent="-228600">
                <a:defRPr kumimoji="1"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MS PGothic" panose="020B0600070205080204" pitchFamily="34" charset="-128"/>
                </a:defRPr>
              </a:lvl9pPr>
            </a:lstStyle>
            <a:p>
              <a:pPr eaLnBrk="1" hangingPunct="1">
                <a:buClr>
                  <a:schemeClr val="accent2"/>
                </a:buClr>
              </a:pPr>
              <a:r>
                <a:rPr lang="mn-MN" altLang="ja-JP" sz="1600" dirty="0">
                  <a:latin typeface="Calibri" panose="020F0502020204030204" pitchFamily="34" charset="0"/>
                  <a:ea typeface="HGP創英角ｺﾞｼｯｸUB" charset="-128"/>
                  <a:cs typeface="Calibri" panose="020F0502020204030204" pitchFamily="34" charset="0"/>
                </a:rPr>
                <a:t>Мэргэшлийн сургалт</a:t>
              </a:r>
              <a:endParaRPr lang="ja-JP" altLang="en-US" sz="1600" dirty="0">
                <a:latin typeface="Calibri" panose="020F0502020204030204" pitchFamily="34" charset="0"/>
                <a:ea typeface="HGP創英角ｺﾞｼｯｸUB" charset="-128"/>
                <a:cs typeface="Calibri" panose="020F0502020204030204" pitchFamily="34" charset="0"/>
              </a:endParaRPr>
            </a:p>
          </p:txBody>
        </p:sp>
        <p:sp>
          <p:nvSpPr>
            <p:cNvPr id="26" name="Line 16">
              <a:extLst>
                <a:ext uri="{FF2B5EF4-FFF2-40B4-BE49-F238E27FC236}">
                  <a16:creationId xmlns:a16="http://schemas.microsoft.com/office/drawing/2014/main" id="{47AEFA70-CBB2-4250-910E-951CCBE3F918}"/>
                </a:ext>
              </a:extLst>
            </p:cNvPr>
            <p:cNvSpPr>
              <a:spLocks noChangeShapeType="1"/>
            </p:cNvSpPr>
            <p:nvPr/>
          </p:nvSpPr>
          <p:spPr bwMode="auto">
            <a:xfrm flipV="1">
              <a:off x="7018338" y="2982913"/>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pPr>
                <a:defRPr/>
              </a:pPr>
              <a:endParaRPr lang="en-US">
                <a:latin typeface="Calibri" panose="020F0502020204030204" pitchFamily="34" charset="0"/>
                <a:ea typeface="ＭＳ Ｐゴシック" panose="020B0600070205080204" pitchFamily="34" charset="-128"/>
                <a:cs typeface="Calibri" panose="020F0502020204030204" pitchFamily="34" charset="0"/>
              </a:endParaRPr>
            </a:p>
          </p:txBody>
        </p:sp>
        <p:sp>
          <p:nvSpPr>
            <p:cNvPr id="30" name="Line 20">
              <a:extLst>
                <a:ext uri="{FF2B5EF4-FFF2-40B4-BE49-F238E27FC236}">
                  <a16:creationId xmlns:a16="http://schemas.microsoft.com/office/drawing/2014/main" id="{9D97CE77-C1C7-4E0E-80B5-777892EC837A}"/>
                </a:ext>
              </a:extLst>
            </p:cNvPr>
            <p:cNvSpPr>
              <a:spLocks noChangeShapeType="1"/>
            </p:cNvSpPr>
            <p:nvPr/>
          </p:nvSpPr>
          <p:spPr bwMode="auto">
            <a:xfrm>
              <a:off x="5875338" y="1778000"/>
              <a:ext cx="0" cy="381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a:defRPr/>
              </a:pPr>
              <a:endParaRPr lang="en-US">
                <a:latin typeface="Calibri" panose="020F0502020204030204" pitchFamily="34" charset="0"/>
                <a:ea typeface="ＭＳ Ｐゴシック" panose="020B0600070205080204" pitchFamily="34" charset="-128"/>
                <a:cs typeface="Calibri" panose="020F0502020204030204" pitchFamily="34" charset="0"/>
              </a:endParaRPr>
            </a:p>
          </p:txBody>
        </p:sp>
        <p:sp>
          <p:nvSpPr>
            <p:cNvPr id="31" name="AutoShape 21">
              <a:extLst>
                <a:ext uri="{FF2B5EF4-FFF2-40B4-BE49-F238E27FC236}">
                  <a16:creationId xmlns:a16="http://schemas.microsoft.com/office/drawing/2014/main" id="{BE64241D-2E40-4548-B075-6603922E1C3A}"/>
                </a:ext>
              </a:extLst>
            </p:cNvPr>
            <p:cNvSpPr>
              <a:spLocks noChangeArrowheads="1"/>
            </p:cNvSpPr>
            <p:nvPr/>
          </p:nvSpPr>
          <p:spPr bwMode="auto">
            <a:xfrm flipV="1">
              <a:off x="2798763" y="2220914"/>
              <a:ext cx="1301750" cy="744537"/>
            </a:xfrm>
            <a:prstGeom prst="rtTriangle">
              <a:avLst/>
            </a:prstGeom>
            <a:solidFill>
              <a:srgbClr val="FFFA9D"/>
            </a:solidFill>
            <a:ln w="9525">
              <a:solidFill>
                <a:schemeClr val="tx1"/>
              </a:solidFill>
              <a:miter lim="800000"/>
              <a:headEnd/>
              <a:tailEnd/>
            </a:ln>
          </p:spPr>
          <p:txBody>
            <a:bodyPr wrap="none" anchor="ct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34"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defRPr/>
              </a:pPr>
              <a:endParaRPr lang="ja-JP" altLang="ja-JP" sz="6400">
                <a:solidFill>
                  <a:srgbClr val="000000"/>
                </a:solidFill>
                <a:latin typeface="Calibri" panose="020F0502020204030204" pitchFamily="34" charset="0"/>
                <a:ea typeface="HGP創英角ｺﾞｼｯｸUB" pitchFamily="50" charset="-128"/>
                <a:cs typeface="Calibri" panose="020F0502020204030204" pitchFamily="34" charset="0"/>
              </a:endParaRPr>
            </a:p>
          </p:txBody>
        </p:sp>
        <p:sp>
          <p:nvSpPr>
            <p:cNvPr id="32" name="Rectangle 22">
              <a:extLst>
                <a:ext uri="{FF2B5EF4-FFF2-40B4-BE49-F238E27FC236}">
                  <a16:creationId xmlns:a16="http://schemas.microsoft.com/office/drawing/2014/main" id="{9A35BDD7-B5AB-4519-AA88-AD00D7A07A21}"/>
                </a:ext>
              </a:extLst>
            </p:cNvPr>
            <p:cNvSpPr>
              <a:spLocks noChangeArrowheads="1"/>
            </p:cNvSpPr>
            <p:nvPr/>
          </p:nvSpPr>
          <p:spPr bwMode="auto">
            <a:xfrm>
              <a:off x="2798764" y="2171700"/>
              <a:ext cx="7697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Verdana" panose="020B0604030504040204" pitchFamily="34" charset="0"/>
                  <a:ea typeface="MS PGothic" panose="020B0600070205080204" pitchFamily="34" charset="-128"/>
                </a:defRPr>
              </a:lvl1pPr>
              <a:lvl2pPr marL="742950" indent="-285750">
                <a:defRPr kumimoji="1" sz="2400">
                  <a:solidFill>
                    <a:schemeClr val="tx1"/>
                  </a:solidFill>
                  <a:latin typeface="Verdana" panose="020B0604030504040204" pitchFamily="34" charset="0"/>
                  <a:ea typeface="MS PGothic" panose="020B0600070205080204" pitchFamily="34" charset="-128"/>
                </a:defRPr>
              </a:lvl2pPr>
              <a:lvl3pPr marL="1143000" indent="-228600">
                <a:defRPr kumimoji="1" sz="2400">
                  <a:solidFill>
                    <a:schemeClr val="tx1"/>
                  </a:solidFill>
                  <a:latin typeface="Verdana" panose="020B0604030504040204" pitchFamily="34" charset="0"/>
                  <a:ea typeface="MS PGothic" panose="020B0600070205080204" pitchFamily="34" charset="-128"/>
                </a:defRPr>
              </a:lvl3pPr>
              <a:lvl4pPr marL="1600200" indent="-228600">
                <a:defRPr kumimoji="1" sz="2400">
                  <a:solidFill>
                    <a:schemeClr val="tx1"/>
                  </a:solidFill>
                  <a:latin typeface="Verdana" panose="020B0604030504040204" pitchFamily="34" charset="0"/>
                  <a:ea typeface="MS PGothic" panose="020B0600070205080204" pitchFamily="34" charset="-128"/>
                </a:defRPr>
              </a:lvl4pPr>
              <a:lvl5pPr marL="2057400" indent="-228600">
                <a:defRPr kumimoji="1"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MS PGothic" panose="020B0600070205080204" pitchFamily="34" charset="-128"/>
                </a:defRPr>
              </a:lvl9pPr>
            </a:lstStyle>
            <a:p>
              <a:pPr eaLnBrk="1" hangingPunct="1">
                <a:buClr>
                  <a:schemeClr val="accent2"/>
                </a:buClr>
              </a:pPr>
              <a:r>
                <a:rPr lang="mn-MN" altLang="ja-JP" sz="1000">
                  <a:latin typeface="Calibri" panose="020F0502020204030204" pitchFamily="34" charset="0"/>
                  <a:ea typeface="HGP創英角ｺﾞｼｯｸUB" charset="-128"/>
                  <a:cs typeface="Calibri" panose="020F0502020204030204" pitchFamily="34" charset="0"/>
                </a:rPr>
                <a:t>Бэлтгэл </a:t>
              </a:r>
            </a:p>
            <a:p>
              <a:pPr eaLnBrk="1" hangingPunct="1">
                <a:buClr>
                  <a:schemeClr val="accent2"/>
                </a:buClr>
              </a:pPr>
              <a:r>
                <a:rPr lang="mn-MN" altLang="ja-JP" sz="1000">
                  <a:latin typeface="Calibri" panose="020F0502020204030204" pitchFamily="34" charset="0"/>
                  <a:ea typeface="HGP創英角ｺﾞｼｯｸUB" charset="-128"/>
                  <a:cs typeface="Calibri" panose="020F0502020204030204" pitchFamily="34" charset="0"/>
                </a:rPr>
                <a:t>боловсрол</a:t>
              </a:r>
              <a:endParaRPr lang="ja-JP" altLang="en-US" sz="1000">
                <a:latin typeface="Calibri" panose="020F0502020204030204" pitchFamily="34" charset="0"/>
                <a:ea typeface="HGP創英角ｺﾞｼｯｸUB" charset="-128"/>
                <a:cs typeface="Calibri" panose="020F0502020204030204" pitchFamily="34" charset="0"/>
              </a:endParaRPr>
            </a:p>
          </p:txBody>
        </p:sp>
        <p:sp>
          <p:nvSpPr>
            <p:cNvPr id="33" name="Line 23">
              <a:extLst>
                <a:ext uri="{FF2B5EF4-FFF2-40B4-BE49-F238E27FC236}">
                  <a16:creationId xmlns:a16="http://schemas.microsoft.com/office/drawing/2014/main" id="{7931D5C8-AAD8-475B-939A-7C8DDBC6D801}"/>
                </a:ext>
              </a:extLst>
            </p:cNvPr>
            <p:cNvSpPr>
              <a:spLocks noChangeShapeType="1"/>
            </p:cNvSpPr>
            <p:nvPr/>
          </p:nvSpPr>
          <p:spPr bwMode="auto">
            <a:xfrm flipV="1">
              <a:off x="4764088" y="2982913"/>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pPr>
                <a:defRPr/>
              </a:pPr>
              <a:endParaRPr lang="en-US">
                <a:latin typeface="Calibri" panose="020F0502020204030204" pitchFamily="34" charset="0"/>
                <a:ea typeface="ＭＳ Ｐゴシック" panose="020B0600070205080204" pitchFamily="34" charset="-128"/>
                <a:cs typeface="Calibri" panose="020F0502020204030204" pitchFamily="34" charset="0"/>
              </a:endParaRPr>
            </a:p>
          </p:txBody>
        </p:sp>
        <p:sp>
          <p:nvSpPr>
            <p:cNvPr id="34" name="Rectangle 24">
              <a:extLst>
                <a:ext uri="{FF2B5EF4-FFF2-40B4-BE49-F238E27FC236}">
                  <a16:creationId xmlns:a16="http://schemas.microsoft.com/office/drawing/2014/main" id="{33B47E24-E367-4F1F-89C0-A8D364EBD756}"/>
                </a:ext>
              </a:extLst>
            </p:cNvPr>
            <p:cNvSpPr>
              <a:spLocks noChangeArrowheads="1"/>
            </p:cNvSpPr>
            <p:nvPr/>
          </p:nvSpPr>
          <p:spPr bwMode="auto">
            <a:xfrm>
              <a:off x="4330146" y="3244852"/>
              <a:ext cx="650178" cy="82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nchor="ctr">
              <a:spAutoFit/>
            </a:bodyPr>
            <a:lstStyle>
              <a:lvl1pPr>
                <a:defRPr kumimoji="1" sz="2400">
                  <a:solidFill>
                    <a:schemeClr val="tx1"/>
                  </a:solidFill>
                  <a:latin typeface="Verdana" panose="020B0604030504040204" pitchFamily="34" charset="0"/>
                  <a:ea typeface="MS PGothic" panose="020B0600070205080204" pitchFamily="34" charset="-128"/>
                </a:defRPr>
              </a:lvl1pPr>
              <a:lvl2pPr marL="742950" indent="-285750">
                <a:defRPr kumimoji="1" sz="2400">
                  <a:solidFill>
                    <a:schemeClr val="tx1"/>
                  </a:solidFill>
                  <a:latin typeface="Verdana" panose="020B0604030504040204" pitchFamily="34" charset="0"/>
                  <a:ea typeface="MS PGothic" panose="020B0600070205080204" pitchFamily="34" charset="-128"/>
                </a:defRPr>
              </a:lvl2pPr>
              <a:lvl3pPr marL="1143000" indent="-228600">
                <a:defRPr kumimoji="1" sz="2400">
                  <a:solidFill>
                    <a:schemeClr val="tx1"/>
                  </a:solidFill>
                  <a:latin typeface="Verdana" panose="020B0604030504040204" pitchFamily="34" charset="0"/>
                  <a:ea typeface="MS PGothic" panose="020B0600070205080204" pitchFamily="34" charset="-128"/>
                </a:defRPr>
              </a:lvl3pPr>
              <a:lvl4pPr marL="1600200" indent="-228600">
                <a:defRPr kumimoji="1" sz="2400">
                  <a:solidFill>
                    <a:schemeClr val="tx1"/>
                  </a:solidFill>
                  <a:latin typeface="Verdana" panose="020B0604030504040204" pitchFamily="34" charset="0"/>
                  <a:ea typeface="MS PGothic" panose="020B0600070205080204" pitchFamily="34" charset="-128"/>
                </a:defRPr>
              </a:lvl4pPr>
              <a:lvl5pPr marL="2057400" indent="-228600">
                <a:defRPr kumimoji="1"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MS PGothic" panose="020B0600070205080204" pitchFamily="34" charset="-128"/>
                </a:defRPr>
              </a:lvl9pPr>
            </a:lstStyle>
            <a:p>
              <a:pPr>
                <a:lnSpc>
                  <a:spcPts val="1800"/>
                </a:lnSpc>
                <a:buClr>
                  <a:schemeClr val="accent2"/>
                </a:buClr>
              </a:pPr>
              <a:r>
                <a:rPr lang="mn-MN" altLang="ja-JP" sz="1600" dirty="0">
                  <a:latin typeface="Calibri" panose="020F0502020204030204" pitchFamily="34" charset="0"/>
                  <a:ea typeface="HGP創英角ｺﾞｼｯｸUB" charset="-128"/>
                  <a:cs typeface="Calibri" panose="020F0502020204030204" pitchFamily="34" charset="0"/>
                </a:rPr>
                <a:t>Ерөнхий</a:t>
              </a:r>
            </a:p>
            <a:p>
              <a:pPr>
                <a:lnSpc>
                  <a:spcPts val="1800"/>
                </a:lnSpc>
                <a:buClr>
                  <a:schemeClr val="accent2"/>
                </a:buClr>
              </a:pPr>
              <a:r>
                <a:rPr lang="mn-MN" altLang="ja-JP" sz="1600" dirty="0">
                  <a:latin typeface="Calibri" panose="020F0502020204030204" pitchFamily="34" charset="0"/>
                  <a:ea typeface="HGP創英角ｺﾞｼｯｸUB" charset="-128"/>
                  <a:cs typeface="Calibri" panose="020F0502020204030204" pitchFamily="34" charset="0"/>
                </a:rPr>
                <a:t>шалгалт</a:t>
              </a:r>
              <a:endParaRPr lang="ja-JP" altLang="en-US" sz="1600" dirty="0">
                <a:latin typeface="Calibri" panose="020F0502020204030204" pitchFamily="34" charset="0"/>
                <a:ea typeface="HGP創英角ｺﾞｼｯｸUB" charset="-128"/>
                <a:cs typeface="Calibri" panose="020F0502020204030204" pitchFamily="34" charset="0"/>
              </a:endParaRPr>
            </a:p>
          </p:txBody>
        </p:sp>
        <p:sp>
          <p:nvSpPr>
            <p:cNvPr id="35" name="Rectangle 26">
              <a:extLst>
                <a:ext uri="{FF2B5EF4-FFF2-40B4-BE49-F238E27FC236}">
                  <a16:creationId xmlns:a16="http://schemas.microsoft.com/office/drawing/2014/main" id="{CF4825B9-F906-464F-BC3D-7D63A25AF0E8}"/>
                </a:ext>
              </a:extLst>
            </p:cNvPr>
            <p:cNvSpPr>
              <a:spLocks noChangeArrowheads="1"/>
            </p:cNvSpPr>
            <p:nvPr/>
          </p:nvSpPr>
          <p:spPr bwMode="auto">
            <a:xfrm>
              <a:off x="4764089" y="2187575"/>
              <a:ext cx="1093787" cy="7635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kumimoji="1" sz="2400">
                  <a:solidFill>
                    <a:schemeClr val="tx1"/>
                  </a:solidFill>
                  <a:latin typeface="Verdana" panose="020B0604030504040204" pitchFamily="34" charset="0"/>
                  <a:ea typeface="MS PGothic" panose="020B0600070205080204" pitchFamily="34" charset="-128"/>
                </a:defRPr>
              </a:lvl1pPr>
              <a:lvl2pPr marL="742950" indent="-285750">
                <a:defRPr kumimoji="1" sz="2400">
                  <a:solidFill>
                    <a:schemeClr val="tx1"/>
                  </a:solidFill>
                  <a:latin typeface="Verdana" panose="020B0604030504040204" pitchFamily="34" charset="0"/>
                  <a:ea typeface="MS PGothic" panose="020B0600070205080204" pitchFamily="34" charset="-128"/>
                </a:defRPr>
              </a:lvl2pPr>
              <a:lvl3pPr marL="1143000" indent="-228600">
                <a:defRPr kumimoji="1" sz="2400">
                  <a:solidFill>
                    <a:schemeClr val="tx1"/>
                  </a:solidFill>
                  <a:latin typeface="Verdana" panose="020B0604030504040204" pitchFamily="34" charset="0"/>
                  <a:ea typeface="MS PGothic" panose="020B0600070205080204" pitchFamily="34" charset="-128"/>
                </a:defRPr>
              </a:lvl3pPr>
              <a:lvl4pPr marL="1600200" indent="-228600">
                <a:defRPr kumimoji="1" sz="2400">
                  <a:solidFill>
                    <a:schemeClr val="tx1"/>
                  </a:solidFill>
                  <a:latin typeface="Verdana" panose="020B0604030504040204" pitchFamily="34" charset="0"/>
                  <a:ea typeface="MS PGothic" panose="020B0600070205080204" pitchFamily="34" charset="-128"/>
                </a:defRPr>
              </a:lvl4pPr>
              <a:lvl5pPr marL="2057400" indent="-228600">
                <a:defRPr kumimoji="1"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MS PGothic" panose="020B0600070205080204" pitchFamily="34" charset="-128"/>
                </a:defRPr>
              </a:lvl9pPr>
            </a:lstStyle>
            <a:p>
              <a:pPr algn="ctr">
                <a:buClr>
                  <a:schemeClr val="accent2"/>
                </a:buClr>
              </a:pPr>
              <a:r>
                <a:rPr lang="mn-MN" altLang="en-US" sz="900" b="1" dirty="0">
                  <a:latin typeface="Calibri" panose="020F0502020204030204" pitchFamily="34" charset="0"/>
                  <a:cs typeface="Calibri" panose="020F0502020204030204" pitchFamily="34" charset="0"/>
                </a:rPr>
                <a:t>Оношлогоо эмчилгээнд суурилсан эмнэлзүйн сургалт</a:t>
              </a:r>
            </a:p>
          </p:txBody>
        </p:sp>
        <p:sp>
          <p:nvSpPr>
            <p:cNvPr id="37" name="Rectangle 28">
              <a:extLst>
                <a:ext uri="{FF2B5EF4-FFF2-40B4-BE49-F238E27FC236}">
                  <a16:creationId xmlns:a16="http://schemas.microsoft.com/office/drawing/2014/main" id="{8441C8EF-343F-4FA9-980D-129513175300}"/>
                </a:ext>
              </a:extLst>
            </p:cNvPr>
            <p:cNvSpPr>
              <a:spLocks noChangeArrowheads="1"/>
            </p:cNvSpPr>
            <p:nvPr/>
          </p:nvSpPr>
          <p:spPr bwMode="auto">
            <a:xfrm>
              <a:off x="6127944" y="1773238"/>
              <a:ext cx="685783" cy="317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Verdana" panose="020B0604030504040204" pitchFamily="34" charset="0"/>
                  <a:ea typeface="MS PGothic" panose="020B0600070205080204" pitchFamily="34" charset="-128"/>
                </a:defRPr>
              </a:lvl1pPr>
              <a:lvl2pPr marL="742950" indent="-285750">
                <a:defRPr kumimoji="1" sz="2400">
                  <a:solidFill>
                    <a:schemeClr val="tx1"/>
                  </a:solidFill>
                  <a:latin typeface="Verdana" panose="020B0604030504040204" pitchFamily="34" charset="0"/>
                  <a:ea typeface="MS PGothic" panose="020B0600070205080204" pitchFamily="34" charset="-128"/>
                </a:defRPr>
              </a:lvl2pPr>
              <a:lvl3pPr marL="1143000" indent="-228600">
                <a:defRPr kumimoji="1" sz="2400">
                  <a:solidFill>
                    <a:schemeClr val="tx1"/>
                  </a:solidFill>
                  <a:latin typeface="Verdana" panose="020B0604030504040204" pitchFamily="34" charset="0"/>
                  <a:ea typeface="MS PGothic" panose="020B0600070205080204" pitchFamily="34" charset="-128"/>
                </a:defRPr>
              </a:lvl3pPr>
              <a:lvl4pPr marL="1600200" indent="-228600">
                <a:defRPr kumimoji="1" sz="2400">
                  <a:solidFill>
                    <a:schemeClr val="tx1"/>
                  </a:solidFill>
                  <a:latin typeface="Verdana" panose="020B0604030504040204" pitchFamily="34" charset="0"/>
                  <a:ea typeface="MS PGothic" panose="020B0600070205080204" pitchFamily="34" charset="-128"/>
                </a:defRPr>
              </a:lvl4pPr>
              <a:lvl5pPr marL="2057400" indent="-228600">
                <a:defRPr kumimoji="1"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MS PGothic" panose="020B0600070205080204" pitchFamily="34" charset="-128"/>
                </a:defRPr>
              </a:lvl9pPr>
            </a:lstStyle>
            <a:p>
              <a:pPr eaLnBrk="1" hangingPunct="1">
                <a:buClr>
                  <a:schemeClr val="accent2"/>
                </a:buClr>
              </a:pPr>
              <a:r>
                <a:rPr lang="mn-MN" altLang="ja-JP" sz="1800" dirty="0">
                  <a:solidFill>
                    <a:srgbClr val="FF5050"/>
                  </a:solidFill>
                  <a:latin typeface="Arial" panose="020B0604020202020204" pitchFamily="34" charset="0"/>
                  <a:ea typeface="HGP創英角ｺﾞｼｯｸUB" charset="-128"/>
                  <a:cs typeface="Arial" panose="020B0604020202020204" pitchFamily="34" charset="0"/>
                </a:rPr>
                <a:t>2жил</a:t>
              </a:r>
              <a:endParaRPr lang="ja-JP" altLang="en-US" sz="1800" dirty="0">
                <a:solidFill>
                  <a:srgbClr val="FF5050"/>
                </a:solidFill>
                <a:latin typeface="Arial" panose="020B0604020202020204" pitchFamily="34" charset="0"/>
                <a:ea typeface="HGP創英角ｺﾞｼｯｸUB" charset="-128"/>
                <a:cs typeface="Arial" panose="020B0604020202020204" pitchFamily="34" charset="0"/>
              </a:endParaRPr>
            </a:p>
          </p:txBody>
        </p:sp>
        <p:sp>
          <p:nvSpPr>
            <p:cNvPr id="40" name="Line 31">
              <a:extLst>
                <a:ext uri="{FF2B5EF4-FFF2-40B4-BE49-F238E27FC236}">
                  <a16:creationId xmlns:a16="http://schemas.microsoft.com/office/drawing/2014/main" id="{CA08ABDB-59A5-402D-85DB-383A176A8275}"/>
                </a:ext>
              </a:extLst>
            </p:cNvPr>
            <p:cNvSpPr>
              <a:spLocks noChangeShapeType="1"/>
            </p:cNvSpPr>
            <p:nvPr/>
          </p:nvSpPr>
          <p:spPr bwMode="auto">
            <a:xfrm flipV="1">
              <a:off x="2762250" y="297815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pPr>
                <a:defRPr/>
              </a:pPr>
              <a:endParaRPr lang="en-US">
                <a:latin typeface="Calibri" panose="020F0502020204030204" pitchFamily="34" charset="0"/>
                <a:ea typeface="ＭＳ Ｐゴシック" panose="020B0600070205080204" pitchFamily="34" charset="-128"/>
                <a:cs typeface="Calibri" panose="020F0502020204030204" pitchFamily="34" charset="0"/>
              </a:endParaRPr>
            </a:p>
          </p:txBody>
        </p:sp>
        <p:sp>
          <p:nvSpPr>
            <p:cNvPr id="41" name="Rectangle 32">
              <a:extLst>
                <a:ext uri="{FF2B5EF4-FFF2-40B4-BE49-F238E27FC236}">
                  <a16:creationId xmlns:a16="http://schemas.microsoft.com/office/drawing/2014/main" id="{2554AD15-E56D-4336-9C4C-384A12264586}"/>
                </a:ext>
              </a:extLst>
            </p:cNvPr>
            <p:cNvSpPr>
              <a:spLocks noChangeArrowheads="1"/>
            </p:cNvSpPr>
            <p:nvPr/>
          </p:nvSpPr>
          <p:spPr bwMode="auto">
            <a:xfrm>
              <a:off x="2063750" y="3165476"/>
              <a:ext cx="895350"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nchor="ctr"/>
            <a:lstStyle>
              <a:lvl1pPr>
                <a:defRPr kumimoji="1" sz="2400">
                  <a:solidFill>
                    <a:schemeClr val="tx1"/>
                  </a:solidFill>
                  <a:latin typeface="Verdana" panose="020B0604030504040204" pitchFamily="34" charset="0"/>
                  <a:ea typeface="MS PGothic" panose="020B0600070205080204" pitchFamily="34" charset="-128"/>
                </a:defRPr>
              </a:lvl1pPr>
              <a:lvl2pPr marL="742950" indent="-285750">
                <a:defRPr kumimoji="1" sz="2400">
                  <a:solidFill>
                    <a:schemeClr val="tx1"/>
                  </a:solidFill>
                  <a:latin typeface="Verdana" panose="020B0604030504040204" pitchFamily="34" charset="0"/>
                  <a:ea typeface="MS PGothic" panose="020B0600070205080204" pitchFamily="34" charset="-128"/>
                </a:defRPr>
              </a:lvl2pPr>
              <a:lvl3pPr marL="1143000" indent="-228600">
                <a:defRPr kumimoji="1" sz="2400">
                  <a:solidFill>
                    <a:schemeClr val="tx1"/>
                  </a:solidFill>
                  <a:latin typeface="Verdana" panose="020B0604030504040204" pitchFamily="34" charset="0"/>
                  <a:ea typeface="MS PGothic" panose="020B0600070205080204" pitchFamily="34" charset="-128"/>
                </a:defRPr>
              </a:lvl3pPr>
              <a:lvl4pPr marL="1600200" indent="-228600">
                <a:defRPr kumimoji="1" sz="2400">
                  <a:solidFill>
                    <a:schemeClr val="tx1"/>
                  </a:solidFill>
                  <a:latin typeface="Verdana" panose="020B0604030504040204" pitchFamily="34" charset="0"/>
                  <a:ea typeface="MS PGothic" panose="020B0600070205080204" pitchFamily="34" charset="-128"/>
                </a:defRPr>
              </a:lvl4pPr>
              <a:lvl5pPr marL="2057400" indent="-228600">
                <a:defRPr kumimoji="1"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MS PGothic" panose="020B0600070205080204" pitchFamily="34" charset="-128"/>
                </a:defRPr>
              </a:lvl9pPr>
            </a:lstStyle>
            <a:p>
              <a:pPr eaLnBrk="1" hangingPunct="1">
                <a:buClr>
                  <a:schemeClr val="accent2"/>
                </a:buClr>
              </a:pPr>
              <a:r>
                <a:rPr lang="mn-MN" altLang="ja-JP" sz="1800">
                  <a:latin typeface="Calibri" panose="020F0502020204030204" pitchFamily="34" charset="0"/>
                  <a:ea typeface="HGP創英角ｺﾞｼｯｸUB" charset="-128"/>
                  <a:cs typeface="Calibri" panose="020F0502020204030204" pitchFamily="34" charset="0"/>
                </a:rPr>
                <a:t>Их сургуулийн элсэлтийн шалгалт</a:t>
              </a:r>
              <a:endParaRPr lang="ja-JP" altLang="en-US" sz="1800">
                <a:latin typeface="Calibri" panose="020F0502020204030204" pitchFamily="34" charset="0"/>
                <a:ea typeface="HGP創英角ｺﾞｼｯｸUB" charset="-128"/>
                <a:cs typeface="Calibri" panose="020F0502020204030204" pitchFamily="34" charset="0"/>
              </a:endParaRPr>
            </a:p>
          </p:txBody>
        </p:sp>
        <p:sp>
          <p:nvSpPr>
            <p:cNvPr id="42" name="Rectangle 33">
              <a:extLst>
                <a:ext uri="{FF2B5EF4-FFF2-40B4-BE49-F238E27FC236}">
                  <a16:creationId xmlns:a16="http://schemas.microsoft.com/office/drawing/2014/main" id="{B12D5C3F-6B30-4308-BE2F-ED16EF95F4CE}"/>
                </a:ext>
              </a:extLst>
            </p:cNvPr>
            <p:cNvSpPr>
              <a:spLocks noChangeArrowheads="1"/>
            </p:cNvSpPr>
            <p:nvPr/>
          </p:nvSpPr>
          <p:spPr bwMode="auto">
            <a:xfrm>
              <a:off x="1668463" y="2205038"/>
              <a:ext cx="1066800" cy="754062"/>
            </a:xfrm>
            <a:prstGeom prst="rect">
              <a:avLst/>
            </a:prstGeom>
            <a:solidFill>
              <a:srgbClr val="D9D5DD"/>
            </a:solidFill>
            <a:ln w="3175">
              <a:solidFill>
                <a:schemeClr val="accent1"/>
              </a:solidFill>
              <a:miter lim="800000"/>
              <a:headEnd/>
              <a:tailEnd/>
            </a:ln>
          </p:spPr>
          <p:txBody>
            <a:bodyPr wrap="none" anchor="ctr"/>
            <a:lstStyle>
              <a:lvl1pPr>
                <a:defRPr kumimoji="1" sz="2400">
                  <a:solidFill>
                    <a:schemeClr val="tx1"/>
                  </a:solidFill>
                  <a:latin typeface="Verdana" panose="020B0604030504040204" pitchFamily="34" charset="0"/>
                  <a:ea typeface="MS PGothic" panose="020B0600070205080204" pitchFamily="34" charset="-128"/>
                </a:defRPr>
              </a:lvl1pPr>
              <a:lvl2pPr marL="742950" indent="-285750">
                <a:defRPr kumimoji="1" sz="2400">
                  <a:solidFill>
                    <a:schemeClr val="tx1"/>
                  </a:solidFill>
                  <a:latin typeface="Verdana" panose="020B0604030504040204" pitchFamily="34" charset="0"/>
                  <a:ea typeface="MS PGothic" panose="020B0600070205080204" pitchFamily="34" charset="-128"/>
                </a:defRPr>
              </a:lvl2pPr>
              <a:lvl3pPr marL="1143000" indent="-228600">
                <a:defRPr kumimoji="1" sz="2400">
                  <a:solidFill>
                    <a:schemeClr val="tx1"/>
                  </a:solidFill>
                  <a:latin typeface="Verdana" panose="020B0604030504040204" pitchFamily="34" charset="0"/>
                  <a:ea typeface="MS PGothic" panose="020B0600070205080204" pitchFamily="34" charset="-128"/>
                </a:defRPr>
              </a:lvl3pPr>
              <a:lvl4pPr marL="1600200" indent="-228600">
                <a:defRPr kumimoji="1" sz="2400">
                  <a:solidFill>
                    <a:schemeClr val="tx1"/>
                  </a:solidFill>
                  <a:latin typeface="Verdana" panose="020B0604030504040204" pitchFamily="34" charset="0"/>
                  <a:ea typeface="MS PGothic" panose="020B0600070205080204" pitchFamily="34" charset="-128"/>
                </a:defRPr>
              </a:lvl4pPr>
              <a:lvl5pPr marL="2057400" indent="-228600">
                <a:defRPr kumimoji="1"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MS PGothic" panose="020B0600070205080204" pitchFamily="34" charset="-128"/>
                </a:defRPr>
              </a:lvl9pPr>
            </a:lstStyle>
            <a:p>
              <a:pPr algn="ctr">
                <a:spcBef>
                  <a:spcPct val="20000"/>
                </a:spcBef>
                <a:buClr>
                  <a:schemeClr val="accent2"/>
                </a:buClr>
                <a:buFont typeface="Wingdings" panose="05000000000000000000" pitchFamily="2" charset="2"/>
                <a:buNone/>
              </a:pPr>
              <a:r>
                <a:rPr lang="mn-MN" altLang="en-US" sz="1200" b="1">
                  <a:latin typeface="Calibri" panose="020F0502020204030204" pitchFamily="34" charset="0"/>
                  <a:cs typeface="Calibri" panose="020F0502020204030204" pitchFamily="34" charset="0"/>
                </a:rPr>
                <a:t>Ахлах </a:t>
              </a:r>
            </a:p>
            <a:p>
              <a:pPr algn="ctr">
                <a:spcBef>
                  <a:spcPct val="20000"/>
                </a:spcBef>
                <a:buClr>
                  <a:schemeClr val="accent2"/>
                </a:buClr>
                <a:buFont typeface="Wingdings" panose="05000000000000000000" pitchFamily="2" charset="2"/>
                <a:buNone/>
              </a:pPr>
              <a:r>
                <a:rPr lang="mn-MN" altLang="en-US" sz="1200" b="1">
                  <a:latin typeface="Calibri" panose="020F0502020204030204" pitchFamily="34" charset="0"/>
                  <a:cs typeface="Calibri" panose="020F0502020204030204" pitchFamily="34" charset="0"/>
                </a:rPr>
                <a:t>сургууль </a:t>
              </a:r>
            </a:p>
            <a:p>
              <a:pPr algn="ctr">
                <a:spcBef>
                  <a:spcPct val="20000"/>
                </a:spcBef>
                <a:buClr>
                  <a:schemeClr val="accent2"/>
                </a:buClr>
                <a:buFont typeface="Wingdings" panose="05000000000000000000" pitchFamily="2" charset="2"/>
                <a:buNone/>
              </a:pPr>
              <a:r>
                <a:rPr lang="mn-MN" altLang="en-US" sz="1200" b="1">
                  <a:latin typeface="Calibri" panose="020F0502020204030204" pitchFamily="34" charset="0"/>
                  <a:cs typeface="Calibri" panose="020F0502020204030204" pitchFamily="34" charset="0"/>
                </a:rPr>
                <a:t>3 жил</a:t>
              </a:r>
              <a:endParaRPr lang="en-US" altLang="en-US" sz="1200" b="1">
                <a:latin typeface="Calibri" panose="020F0502020204030204" pitchFamily="34" charset="0"/>
                <a:cs typeface="Calibri" panose="020F0502020204030204" pitchFamily="34" charset="0"/>
              </a:endParaRPr>
            </a:p>
          </p:txBody>
        </p:sp>
        <p:sp>
          <p:nvSpPr>
            <p:cNvPr id="43" name="Line 34">
              <a:extLst>
                <a:ext uri="{FF2B5EF4-FFF2-40B4-BE49-F238E27FC236}">
                  <a16:creationId xmlns:a16="http://schemas.microsoft.com/office/drawing/2014/main" id="{65DF1C3D-4718-4871-9DB7-9B11EFB622AE}"/>
                </a:ext>
              </a:extLst>
            </p:cNvPr>
            <p:cNvSpPr>
              <a:spLocks noChangeShapeType="1"/>
            </p:cNvSpPr>
            <p:nvPr/>
          </p:nvSpPr>
          <p:spPr bwMode="auto">
            <a:xfrm>
              <a:off x="2779713" y="1773238"/>
              <a:ext cx="0" cy="381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a:defRPr/>
              </a:pPr>
              <a:endParaRPr lang="en-US">
                <a:latin typeface="Calibri" panose="020F0502020204030204" pitchFamily="34" charset="0"/>
                <a:ea typeface="ＭＳ Ｐゴシック" panose="020B0600070205080204" pitchFamily="34" charset="-128"/>
                <a:cs typeface="Calibri" panose="020F0502020204030204" pitchFamily="34" charset="0"/>
              </a:endParaRPr>
            </a:p>
          </p:txBody>
        </p:sp>
        <p:sp>
          <p:nvSpPr>
            <p:cNvPr id="44" name="Line 35">
              <a:extLst>
                <a:ext uri="{FF2B5EF4-FFF2-40B4-BE49-F238E27FC236}">
                  <a16:creationId xmlns:a16="http://schemas.microsoft.com/office/drawing/2014/main" id="{F3FBA03E-32BE-4B75-BE0A-795BA64CF9F9}"/>
                </a:ext>
              </a:extLst>
            </p:cNvPr>
            <p:cNvSpPr>
              <a:spLocks noChangeShapeType="1"/>
            </p:cNvSpPr>
            <p:nvPr/>
          </p:nvSpPr>
          <p:spPr bwMode="auto">
            <a:xfrm flipV="1">
              <a:off x="8691563" y="2995613"/>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pPr>
                <a:defRPr/>
              </a:pPr>
              <a:endParaRPr lang="en-US">
                <a:latin typeface="Calibri" panose="020F0502020204030204" pitchFamily="34" charset="0"/>
                <a:ea typeface="ＭＳ Ｐゴシック" panose="020B0600070205080204" pitchFamily="34" charset="-128"/>
                <a:cs typeface="Calibri" panose="020F0502020204030204" pitchFamily="34" charset="0"/>
              </a:endParaRPr>
            </a:p>
          </p:txBody>
        </p:sp>
        <p:sp>
          <p:nvSpPr>
            <p:cNvPr id="45" name="Rectangle 36">
              <a:extLst>
                <a:ext uri="{FF2B5EF4-FFF2-40B4-BE49-F238E27FC236}">
                  <a16:creationId xmlns:a16="http://schemas.microsoft.com/office/drawing/2014/main" id="{7CB903CC-F6F0-49D9-ADD7-BF7D4F8AEFA9}"/>
                </a:ext>
              </a:extLst>
            </p:cNvPr>
            <p:cNvSpPr>
              <a:spLocks noChangeArrowheads="1"/>
            </p:cNvSpPr>
            <p:nvPr/>
          </p:nvSpPr>
          <p:spPr bwMode="auto">
            <a:xfrm>
              <a:off x="8572501" y="3275013"/>
              <a:ext cx="442913"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nchor="ctr"/>
            <a:lstStyle>
              <a:lvl1pPr>
                <a:defRPr kumimoji="1" sz="2400">
                  <a:solidFill>
                    <a:schemeClr val="tx1"/>
                  </a:solidFill>
                  <a:latin typeface="Verdana" panose="020B0604030504040204" pitchFamily="34" charset="0"/>
                  <a:ea typeface="MS PGothic" panose="020B0600070205080204" pitchFamily="34" charset="-128"/>
                </a:defRPr>
              </a:lvl1pPr>
              <a:lvl2pPr marL="742950" indent="-285750">
                <a:defRPr kumimoji="1" sz="2400">
                  <a:solidFill>
                    <a:schemeClr val="tx1"/>
                  </a:solidFill>
                  <a:latin typeface="Verdana" panose="020B0604030504040204" pitchFamily="34" charset="0"/>
                  <a:ea typeface="MS PGothic" panose="020B0600070205080204" pitchFamily="34" charset="-128"/>
                </a:defRPr>
              </a:lvl2pPr>
              <a:lvl3pPr marL="1143000" indent="-228600">
                <a:defRPr kumimoji="1" sz="2400">
                  <a:solidFill>
                    <a:schemeClr val="tx1"/>
                  </a:solidFill>
                  <a:latin typeface="Verdana" panose="020B0604030504040204" pitchFamily="34" charset="0"/>
                  <a:ea typeface="MS PGothic" panose="020B0600070205080204" pitchFamily="34" charset="-128"/>
                </a:defRPr>
              </a:lvl3pPr>
              <a:lvl4pPr marL="1600200" indent="-228600">
                <a:defRPr kumimoji="1" sz="2400">
                  <a:solidFill>
                    <a:schemeClr val="tx1"/>
                  </a:solidFill>
                  <a:latin typeface="Verdana" panose="020B0604030504040204" pitchFamily="34" charset="0"/>
                  <a:ea typeface="MS PGothic" panose="020B0600070205080204" pitchFamily="34" charset="-128"/>
                </a:defRPr>
              </a:lvl4pPr>
              <a:lvl5pPr marL="2057400" indent="-228600">
                <a:defRPr kumimoji="1"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MS PGothic" panose="020B0600070205080204" pitchFamily="34" charset="-128"/>
                </a:defRPr>
              </a:lvl9pPr>
            </a:lstStyle>
            <a:p>
              <a:pPr eaLnBrk="1" hangingPunct="1">
                <a:buClr>
                  <a:schemeClr val="accent2"/>
                </a:buClr>
              </a:pPr>
              <a:r>
                <a:rPr lang="mn-MN" altLang="ja-JP" sz="1800" dirty="0">
                  <a:latin typeface="Calibri" panose="020F0502020204030204" pitchFamily="34" charset="0"/>
                  <a:ea typeface="HGP創英角ｺﾞｼｯｸUB" charset="-128"/>
                  <a:cs typeface="Calibri" panose="020F0502020204030204" pitchFamily="34" charset="0"/>
                </a:rPr>
                <a:t>Мэргэшлийн гэрчилгээ авах</a:t>
              </a:r>
              <a:endParaRPr lang="ja-JP" altLang="en-US" sz="1800" dirty="0">
                <a:latin typeface="Calibri" panose="020F0502020204030204" pitchFamily="34" charset="0"/>
                <a:ea typeface="HGP創英角ｺﾞｼｯｸUB" charset="-128"/>
                <a:cs typeface="Calibri" panose="020F0502020204030204" pitchFamily="34" charset="0"/>
              </a:endParaRPr>
            </a:p>
          </p:txBody>
        </p:sp>
        <p:sp>
          <p:nvSpPr>
            <p:cNvPr id="46" name="Rectangle 37">
              <a:extLst>
                <a:ext uri="{FF2B5EF4-FFF2-40B4-BE49-F238E27FC236}">
                  <a16:creationId xmlns:a16="http://schemas.microsoft.com/office/drawing/2014/main" id="{C346B4F2-44BB-4A7A-B8EE-40961EBAE08C}"/>
                </a:ext>
              </a:extLst>
            </p:cNvPr>
            <p:cNvSpPr>
              <a:spLocks noChangeArrowheads="1"/>
            </p:cNvSpPr>
            <p:nvPr/>
          </p:nvSpPr>
          <p:spPr bwMode="auto">
            <a:xfrm>
              <a:off x="6731000" y="3211513"/>
              <a:ext cx="419100" cy="170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nchor="ctr"/>
            <a:lstStyle>
              <a:lvl1pPr>
                <a:defRPr kumimoji="1" sz="2400">
                  <a:solidFill>
                    <a:schemeClr val="tx1"/>
                  </a:solidFill>
                  <a:latin typeface="Verdana" panose="020B0604030504040204" pitchFamily="34" charset="0"/>
                  <a:ea typeface="MS PGothic" panose="020B0600070205080204" pitchFamily="34" charset="-128"/>
                </a:defRPr>
              </a:lvl1pPr>
              <a:lvl2pPr marL="742950" indent="-285750">
                <a:defRPr kumimoji="1" sz="2400">
                  <a:solidFill>
                    <a:schemeClr val="tx1"/>
                  </a:solidFill>
                  <a:latin typeface="Verdana" panose="020B0604030504040204" pitchFamily="34" charset="0"/>
                  <a:ea typeface="MS PGothic" panose="020B0600070205080204" pitchFamily="34" charset="-128"/>
                </a:defRPr>
              </a:lvl2pPr>
              <a:lvl3pPr marL="1143000" indent="-228600">
                <a:defRPr kumimoji="1" sz="2400">
                  <a:solidFill>
                    <a:schemeClr val="tx1"/>
                  </a:solidFill>
                  <a:latin typeface="Verdana" panose="020B0604030504040204" pitchFamily="34" charset="0"/>
                  <a:ea typeface="MS PGothic" panose="020B0600070205080204" pitchFamily="34" charset="-128"/>
                </a:defRPr>
              </a:lvl3pPr>
              <a:lvl4pPr marL="1600200" indent="-228600">
                <a:defRPr kumimoji="1" sz="2400">
                  <a:solidFill>
                    <a:schemeClr val="tx1"/>
                  </a:solidFill>
                  <a:latin typeface="Verdana" panose="020B0604030504040204" pitchFamily="34" charset="0"/>
                  <a:ea typeface="MS PGothic" panose="020B0600070205080204" pitchFamily="34" charset="-128"/>
                </a:defRPr>
              </a:lvl4pPr>
              <a:lvl5pPr marL="2057400" indent="-228600">
                <a:defRPr kumimoji="1"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MS PGothic" panose="020B0600070205080204" pitchFamily="34" charset="-128"/>
                </a:defRPr>
              </a:lvl9pPr>
            </a:lstStyle>
            <a:p>
              <a:pPr eaLnBrk="1" hangingPunct="1">
                <a:buClr>
                  <a:schemeClr val="accent2"/>
                </a:buClr>
              </a:pPr>
              <a:r>
                <a:rPr lang="mn-MN" altLang="ja-JP" sz="1800">
                  <a:latin typeface="Calibri" panose="020F0502020204030204" pitchFamily="34" charset="0"/>
                  <a:ea typeface="HGP創英角ｺﾞｼｯｸUB" charset="-128"/>
                  <a:cs typeface="Calibri" panose="020F0502020204030204" pitchFamily="34" charset="0"/>
                </a:rPr>
                <a:t>Эмнэл зүйн сургалт дүүргэх</a:t>
              </a:r>
              <a:endParaRPr lang="ja-JP" altLang="en-US" sz="1800">
                <a:solidFill>
                  <a:srgbClr val="FF0300"/>
                </a:solidFill>
                <a:latin typeface="Calibri" panose="020F0502020204030204" pitchFamily="34" charset="0"/>
                <a:ea typeface="HGP創英角ｺﾞｼｯｸUB" charset="-128"/>
                <a:cs typeface="Calibri" panose="020F0502020204030204" pitchFamily="34" charset="0"/>
              </a:endParaRPr>
            </a:p>
          </p:txBody>
        </p:sp>
        <p:sp>
          <p:nvSpPr>
            <p:cNvPr id="47" name="Rectangle 38">
              <a:extLst>
                <a:ext uri="{FF2B5EF4-FFF2-40B4-BE49-F238E27FC236}">
                  <a16:creationId xmlns:a16="http://schemas.microsoft.com/office/drawing/2014/main" id="{6D420122-7374-4FB1-8527-459978DB3DD3}"/>
                </a:ext>
              </a:extLst>
            </p:cNvPr>
            <p:cNvSpPr>
              <a:spLocks noChangeArrowheads="1"/>
            </p:cNvSpPr>
            <p:nvPr/>
          </p:nvSpPr>
          <p:spPr bwMode="auto">
            <a:xfrm>
              <a:off x="4402656" y="4107339"/>
              <a:ext cx="822960" cy="64008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34"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defRPr/>
              </a:pPr>
              <a:r>
                <a:rPr lang="en-US" altLang="ja-JP" sz="2000" dirty="0">
                  <a:latin typeface="Calibri" panose="020F0502020204030204" pitchFamily="34" charset="0"/>
                  <a:ea typeface="HGP創英角ｺﾞｼｯｸUB" pitchFamily="50" charset="-128"/>
                  <a:cs typeface="Calibri" panose="020F0502020204030204" pitchFamily="34" charset="0"/>
                </a:rPr>
                <a:t>CBT</a:t>
              </a:r>
            </a:p>
            <a:p>
              <a:pPr eaLnBrk="1" hangingPunct="1">
                <a:spcBef>
                  <a:spcPct val="0"/>
                </a:spcBef>
                <a:buFontTx/>
                <a:buNone/>
                <a:defRPr/>
              </a:pPr>
              <a:r>
                <a:rPr lang="en-US" altLang="ja-JP" sz="2000" dirty="0">
                  <a:latin typeface="Calibri" panose="020F0502020204030204" pitchFamily="34" charset="0"/>
                  <a:ea typeface="HGP創英角ｺﾞｼｯｸUB" pitchFamily="50" charset="-128"/>
                  <a:cs typeface="Calibri" panose="020F0502020204030204" pitchFamily="34" charset="0"/>
                </a:rPr>
                <a:t>OSCE</a:t>
              </a:r>
            </a:p>
          </p:txBody>
        </p:sp>
        <p:sp>
          <p:nvSpPr>
            <p:cNvPr id="48" name="Line 39">
              <a:extLst>
                <a:ext uri="{FF2B5EF4-FFF2-40B4-BE49-F238E27FC236}">
                  <a16:creationId xmlns:a16="http://schemas.microsoft.com/office/drawing/2014/main" id="{85FF9B33-23BD-4C03-9C67-69B7A0C249B6}"/>
                </a:ext>
              </a:extLst>
            </p:cNvPr>
            <p:cNvSpPr>
              <a:spLocks noChangeShapeType="1"/>
            </p:cNvSpPr>
            <p:nvPr/>
          </p:nvSpPr>
          <p:spPr bwMode="auto">
            <a:xfrm>
              <a:off x="9318625" y="3073400"/>
              <a:ext cx="9652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pPr>
                <a:defRPr/>
              </a:pPr>
              <a:endParaRPr lang="en-US">
                <a:latin typeface="Calibri" panose="020F0502020204030204" pitchFamily="34" charset="0"/>
                <a:ea typeface="ＭＳ Ｐゴシック" panose="020B0600070205080204" pitchFamily="34" charset="-128"/>
                <a:cs typeface="Calibri" panose="020F0502020204030204" pitchFamily="34" charset="0"/>
              </a:endParaRPr>
            </a:p>
          </p:txBody>
        </p:sp>
        <p:sp>
          <p:nvSpPr>
            <p:cNvPr id="49" name="Rectangle 40">
              <a:extLst>
                <a:ext uri="{FF2B5EF4-FFF2-40B4-BE49-F238E27FC236}">
                  <a16:creationId xmlns:a16="http://schemas.microsoft.com/office/drawing/2014/main" id="{1FB8F7E1-B4C7-4DC4-B9B2-1FC073CB6D62}"/>
                </a:ext>
              </a:extLst>
            </p:cNvPr>
            <p:cNvSpPr>
              <a:spLocks noChangeArrowheads="1"/>
            </p:cNvSpPr>
            <p:nvPr/>
          </p:nvSpPr>
          <p:spPr bwMode="auto">
            <a:xfrm>
              <a:off x="9442451" y="3151188"/>
              <a:ext cx="122924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Verdana" panose="020B0604030504040204" pitchFamily="34" charset="0"/>
                  <a:ea typeface="MS PGothic" panose="020B0600070205080204" pitchFamily="34" charset="-128"/>
                </a:defRPr>
              </a:lvl1pPr>
              <a:lvl2pPr marL="742950" indent="-285750">
                <a:defRPr kumimoji="1" sz="2400">
                  <a:solidFill>
                    <a:schemeClr val="tx1"/>
                  </a:solidFill>
                  <a:latin typeface="Verdana" panose="020B0604030504040204" pitchFamily="34" charset="0"/>
                  <a:ea typeface="MS PGothic" panose="020B0600070205080204" pitchFamily="34" charset="-128"/>
                </a:defRPr>
              </a:lvl2pPr>
              <a:lvl3pPr marL="1143000" indent="-228600">
                <a:defRPr kumimoji="1" sz="2400">
                  <a:solidFill>
                    <a:schemeClr val="tx1"/>
                  </a:solidFill>
                  <a:latin typeface="Verdana" panose="020B0604030504040204" pitchFamily="34" charset="0"/>
                  <a:ea typeface="MS PGothic" panose="020B0600070205080204" pitchFamily="34" charset="-128"/>
                </a:defRPr>
              </a:lvl3pPr>
              <a:lvl4pPr marL="1600200" indent="-228600">
                <a:defRPr kumimoji="1" sz="2400">
                  <a:solidFill>
                    <a:schemeClr val="tx1"/>
                  </a:solidFill>
                  <a:latin typeface="Verdana" panose="020B0604030504040204" pitchFamily="34" charset="0"/>
                  <a:ea typeface="MS PGothic" panose="020B0600070205080204" pitchFamily="34" charset="-128"/>
                </a:defRPr>
              </a:lvl4pPr>
              <a:lvl5pPr marL="2057400" indent="-228600">
                <a:defRPr kumimoji="1"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MS PGothic" panose="020B0600070205080204" pitchFamily="34" charset="-128"/>
                </a:defRPr>
              </a:lvl9pPr>
            </a:lstStyle>
            <a:p>
              <a:pPr eaLnBrk="1" hangingPunct="1">
                <a:buClr>
                  <a:schemeClr val="accent2"/>
                </a:buClr>
              </a:pPr>
              <a:r>
                <a:rPr lang="mn-MN" altLang="ja-JP" sz="1800" dirty="0">
                  <a:latin typeface="Calibri" panose="020F0502020204030204" pitchFamily="34" charset="0"/>
                  <a:ea typeface="HGP創英角ｺﾞｼｯｸUB" charset="-128"/>
                  <a:cs typeface="Calibri" panose="020F0502020204030204" pitchFamily="34" charset="0"/>
                </a:rPr>
                <a:t>Насан </a:t>
              </a:r>
            </a:p>
            <a:p>
              <a:pPr eaLnBrk="1" hangingPunct="1">
                <a:buClr>
                  <a:schemeClr val="accent2"/>
                </a:buClr>
              </a:pPr>
              <a:r>
                <a:rPr lang="mn-MN" altLang="ja-JP" sz="1800" dirty="0">
                  <a:latin typeface="Calibri" panose="020F0502020204030204" pitchFamily="34" charset="0"/>
                  <a:ea typeface="HGP創英角ｺﾞｼｯｸUB" charset="-128"/>
                  <a:cs typeface="Calibri" panose="020F0502020204030204" pitchFamily="34" charset="0"/>
                </a:rPr>
                <a:t>туршийн</a:t>
              </a:r>
            </a:p>
            <a:p>
              <a:pPr eaLnBrk="1" hangingPunct="1">
                <a:buClr>
                  <a:schemeClr val="accent2"/>
                </a:buClr>
              </a:pPr>
              <a:r>
                <a:rPr lang="mn-MN" altLang="ja-JP" sz="1800" dirty="0">
                  <a:latin typeface="Calibri" panose="020F0502020204030204" pitchFamily="34" charset="0"/>
                  <a:ea typeface="HGP創英角ｺﾞｼｯｸUB" charset="-128"/>
                  <a:cs typeface="Calibri" panose="020F0502020204030204" pitchFamily="34" charset="0"/>
                </a:rPr>
                <a:t>боловсрол</a:t>
              </a:r>
              <a:endParaRPr lang="en-US" altLang="ja-JP" sz="1800" dirty="0">
                <a:latin typeface="Calibri" panose="020F0502020204030204" pitchFamily="34" charset="0"/>
                <a:ea typeface="HGP創英角ｺﾞｼｯｸUB" charset="-128"/>
                <a:cs typeface="Calibri" panose="020F0502020204030204" pitchFamily="34" charset="0"/>
              </a:endParaRPr>
            </a:p>
          </p:txBody>
        </p:sp>
        <p:sp>
          <p:nvSpPr>
            <p:cNvPr id="50" name="Rectangle 41">
              <a:extLst>
                <a:ext uri="{FF2B5EF4-FFF2-40B4-BE49-F238E27FC236}">
                  <a16:creationId xmlns:a16="http://schemas.microsoft.com/office/drawing/2014/main" id="{115A98C2-9E5C-4F75-9052-CC388F390A2E}"/>
                </a:ext>
              </a:extLst>
            </p:cNvPr>
            <p:cNvSpPr>
              <a:spLocks noChangeArrowheads="1"/>
            </p:cNvSpPr>
            <p:nvPr/>
          </p:nvSpPr>
          <p:spPr bwMode="auto">
            <a:xfrm>
              <a:off x="5935664" y="2220913"/>
              <a:ext cx="1049337" cy="736600"/>
            </a:xfrm>
            <a:prstGeom prst="rect">
              <a:avLst/>
            </a:prstGeom>
            <a:noFill/>
            <a:ln w="38100">
              <a:solidFill>
                <a:srgbClr val="FF00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a:spcBef>
                  <a:spcPct val="20000"/>
                </a:spcBef>
                <a:buClr>
                  <a:schemeClr val="accent2"/>
                </a:buClr>
                <a:buFont typeface="Wingdings" panose="05000000000000000000" pitchFamily="2" charset="2"/>
                <a:buChar char="o"/>
                <a:defRPr kumimoji="1" sz="30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chemeClr val="accent2"/>
                </a:buClr>
                <a:buFont typeface="Wingdings" panose="05000000000000000000" pitchFamily="2" charset="2"/>
                <a:buChar char="n"/>
                <a:defRPr kumimoji="1" sz="26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chemeClr val="accent2"/>
                </a:buClr>
                <a:buFont typeface="Wingdings" panose="05000000000000000000" pitchFamily="2" charset="2"/>
                <a:buChar char="o"/>
                <a:defRPr kumimoji="1" sz="23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chemeClr val="accent2"/>
                </a:buClr>
                <a:buFont typeface="Wingdings" panose="05000000000000000000" pitchFamily="2" charset="2"/>
                <a:buChar char="n"/>
                <a:defRPr kumimoji="1" sz="2000">
                  <a:solidFill>
                    <a:schemeClr val="tx1"/>
                  </a:solidFill>
                  <a:latin typeface="Verdana" panose="020B0604030504040204" pitchFamily="34" charset="0"/>
                  <a:ea typeface="ＭＳ Ｐゴシック" panose="020B0600070205080204" pitchFamily="34" charset="-128"/>
                </a:defRPr>
              </a:lvl4pPr>
              <a:lvl5pPr marL="2057400" indent="-228600">
                <a:spcBef>
                  <a:spcPct val="25000"/>
                </a:spcBef>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kumimoji="1" sz="20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FontTx/>
                <a:buNone/>
                <a:defRPr/>
              </a:pPr>
              <a:endParaRPr lang="ja-JP" altLang="ja-JP" sz="6400">
                <a:solidFill>
                  <a:srgbClr val="000000"/>
                </a:solidFill>
                <a:latin typeface="Calibri" panose="020F0502020204030204" pitchFamily="34" charset="0"/>
                <a:ea typeface="HGP創英角ｺﾞｼｯｸUB" pitchFamily="50" charset="-128"/>
                <a:cs typeface="Calibri" panose="020F0502020204030204" pitchFamily="34" charset="0"/>
              </a:endParaRPr>
            </a:p>
          </p:txBody>
        </p:sp>
        <p:sp>
          <p:nvSpPr>
            <p:cNvPr id="51" name="Line 20">
              <a:extLst>
                <a:ext uri="{FF2B5EF4-FFF2-40B4-BE49-F238E27FC236}">
                  <a16:creationId xmlns:a16="http://schemas.microsoft.com/office/drawing/2014/main" id="{769506D5-5486-462C-95E5-209729D51A43}"/>
                </a:ext>
              </a:extLst>
            </p:cNvPr>
            <p:cNvSpPr>
              <a:spLocks noChangeShapeType="1"/>
            </p:cNvSpPr>
            <p:nvPr/>
          </p:nvSpPr>
          <p:spPr bwMode="auto">
            <a:xfrm>
              <a:off x="7018338" y="1790700"/>
              <a:ext cx="0" cy="381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a:defRPr/>
              </a:pPr>
              <a:endParaRPr lang="en-US">
                <a:latin typeface="Calibri" panose="020F0502020204030204" pitchFamily="34" charset="0"/>
                <a:ea typeface="ＭＳ Ｐゴシック" panose="020B0600070205080204" pitchFamily="34" charset="-128"/>
                <a:cs typeface="Calibri" panose="020F0502020204030204" pitchFamily="34" charset="0"/>
              </a:endParaRPr>
            </a:p>
          </p:txBody>
        </p:sp>
        <p:sp>
          <p:nvSpPr>
            <p:cNvPr id="52" name="Rectangle 28">
              <a:extLst>
                <a:ext uri="{FF2B5EF4-FFF2-40B4-BE49-F238E27FC236}">
                  <a16:creationId xmlns:a16="http://schemas.microsoft.com/office/drawing/2014/main" id="{4FC23184-F120-402D-8253-136AE06239F6}"/>
                </a:ext>
              </a:extLst>
            </p:cNvPr>
            <p:cNvSpPr>
              <a:spLocks noChangeArrowheads="1"/>
            </p:cNvSpPr>
            <p:nvPr/>
          </p:nvSpPr>
          <p:spPr bwMode="auto">
            <a:xfrm>
              <a:off x="7248129" y="1794609"/>
              <a:ext cx="938884" cy="317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Verdana" panose="020B0604030504040204" pitchFamily="34" charset="0"/>
                  <a:ea typeface="MS PGothic" panose="020B0600070205080204" pitchFamily="34" charset="-128"/>
                </a:defRPr>
              </a:lvl1pPr>
              <a:lvl2pPr marL="742950" indent="-285750">
                <a:defRPr kumimoji="1" sz="2400">
                  <a:solidFill>
                    <a:schemeClr val="tx1"/>
                  </a:solidFill>
                  <a:latin typeface="Verdana" panose="020B0604030504040204" pitchFamily="34" charset="0"/>
                  <a:ea typeface="MS PGothic" panose="020B0600070205080204" pitchFamily="34" charset="-128"/>
                </a:defRPr>
              </a:lvl2pPr>
              <a:lvl3pPr marL="1143000" indent="-228600">
                <a:defRPr kumimoji="1" sz="2400">
                  <a:solidFill>
                    <a:schemeClr val="tx1"/>
                  </a:solidFill>
                  <a:latin typeface="Verdana" panose="020B0604030504040204" pitchFamily="34" charset="0"/>
                  <a:ea typeface="MS PGothic" panose="020B0600070205080204" pitchFamily="34" charset="-128"/>
                </a:defRPr>
              </a:lvl3pPr>
              <a:lvl4pPr marL="1600200" indent="-228600">
                <a:defRPr kumimoji="1" sz="2400">
                  <a:solidFill>
                    <a:schemeClr val="tx1"/>
                  </a:solidFill>
                  <a:latin typeface="Verdana" panose="020B0604030504040204" pitchFamily="34" charset="0"/>
                  <a:ea typeface="MS PGothic" panose="020B0600070205080204" pitchFamily="34" charset="-128"/>
                </a:defRPr>
              </a:lvl4pPr>
              <a:lvl5pPr marL="2057400" indent="-228600">
                <a:defRPr kumimoji="1"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MS PGothic" panose="020B0600070205080204" pitchFamily="34" charset="-128"/>
                </a:defRPr>
              </a:lvl9pPr>
            </a:lstStyle>
            <a:p>
              <a:pPr eaLnBrk="1" hangingPunct="1">
                <a:buClr>
                  <a:schemeClr val="accent2"/>
                </a:buClr>
              </a:pPr>
              <a:r>
                <a:rPr lang="mn-MN" altLang="ja-JP" sz="1800" dirty="0">
                  <a:solidFill>
                    <a:srgbClr val="FF5050"/>
                  </a:solidFill>
                  <a:latin typeface="Arial" panose="020B0604020202020204" pitchFamily="34" charset="0"/>
                  <a:ea typeface="HGP創英角ｺﾞｼｯｸUB" charset="-128"/>
                  <a:cs typeface="Arial" panose="020B0604020202020204" pitchFamily="34" charset="0"/>
                </a:rPr>
                <a:t>3-5 жил</a:t>
              </a:r>
              <a:endParaRPr lang="ja-JP" altLang="en-US" sz="1800" dirty="0">
                <a:solidFill>
                  <a:srgbClr val="FF5050"/>
                </a:solidFill>
                <a:latin typeface="Arial" panose="020B0604020202020204" pitchFamily="34" charset="0"/>
                <a:ea typeface="HGP創英角ｺﾞｼｯｸUB" charset="-128"/>
                <a:cs typeface="Arial" panose="020B0604020202020204" pitchFamily="34" charset="0"/>
              </a:endParaRPr>
            </a:p>
          </p:txBody>
        </p:sp>
        <p:sp>
          <p:nvSpPr>
            <p:cNvPr id="53" name="Oval 52">
              <a:extLst>
                <a:ext uri="{FF2B5EF4-FFF2-40B4-BE49-F238E27FC236}">
                  <a16:creationId xmlns:a16="http://schemas.microsoft.com/office/drawing/2014/main" id="{88300964-B845-43BC-A8C8-84F1685AA5C7}"/>
                </a:ext>
              </a:extLst>
            </p:cNvPr>
            <p:cNvSpPr/>
            <p:nvPr/>
          </p:nvSpPr>
          <p:spPr>
            <a:xfrm>
              <a:off x="7032104" y="1700808"/>
              <a:ext cx="1404000" cy="1440000"/>
            </a:xfrm>
            <a:prstGeom prst="ellipse">
              <a:avLst/>
            </a:prstGeom>
            <a:noFill/>
            <a:ln w="19050">
              <a:solidFill>
                <a:srgbClr val="0033C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6"/>
                </a:solidFill>
              </a:endParaRPr>
            </a:p>
          </p:txBody>
        </p:sp>
        <p:sp>
          <p:nvSpPr>
            <p:cNvPr id="54" name="Rectangle 28">
              <a:extLst>
                <a:ext uri="{FF2B5EF4-FFF2-40B4-BE49-F238E27FC236}">
                  <a16:creationId xmlns:a16="http://schemas.microsoft.com/office/drawing/2014/main" id="{51C01BA7-58B8-4A09-8BB9-9AC7D8E02108}"/>
                </a:ext>
              </a:extLst>
            </p:cNvPr>
            <p:cNvSpPr>
              <a:spLocks noChangeArrowheads="1"/>
            </p:cNvSpPr>
            <p:nvPr/>
          </p:nvSpPr>
          <p:spPr bwMode="auto">
            <a:xfrm>
              <a:off x="8760297" y="1844824"/>
              <a:ext cx="938884" cy="317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Verdana" panose="020B0604030504040204" pitchFamily="34" charset="0"/>
                  <a:ea typeface="MS PGothic" panose="020B0600070205080204" pitchFamily="34" charset="-128"/>
                </a:defRPr>
              </a:lvl1pPr>
              <a:lvl2pPr marL="742950" indent="-285750">
                <a:defRPr kumimoji="1" sz="2400">
                  <a:solidFill>
                    <a:schemeClr val="tx1"/>
                  </a:solidFill>
                  <a:latin typeface="Verdana" panose="020B0604030504040204" pitchFamily="34" charset="0"/>
                  <a:ea typeface="MS PGothic" panose="020B0600070205080204" pitchFamily="34" charset="-128"/>
                </a:defRPr>
              </a:lvl2pPr>
              <a:lvl3pPr marL="1143000" indent="-228600">
                <a:defRPr kumimoji="1" sz="2400">
                  <a:solidFill>
                    <a:schemeClr val="tx1"/>
                  </a:solidFill>
                  <a:latin typeface="Verdana" panose="020B0604030504040204" pitchFamily="34" charset="0"/>
                  <a:ea typeface="MS PGothic" panose="020B0600070205080204" pitchFamily="34" charset="-128"/>
                </a:defRPr>
              </a:lvl3pPr>
              <a:lvl4pPr marL="1600200" indent="-228600">
                <a:defRPr kumimoji="1" sz="2400">
                  <a:solidFill>
                    <a:schemeClr val="tx1"/>
                  </a:solidFill>
                  <a:latin typeface="Verdana" panose="020B0604030504040204" pitchFamily="34" charset="0"/>
                  <a:ea typeface="MS PGothic" panose="020B0600070205080204" pitchFamily="34" charset="-128"/>
                </a:defRPr>
              </a:lvl4pPr>
              <a:lvl5pPr marL="2057400" indent="-228600">
                <a:defRPr kumimoji="1"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kumimoji="1"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kumimoji="1"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kumimoji="1"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kumimoji="1" sz="2400">
                  <a:solidFill>
                    <a:schemeClr val="tx1"/>
                  </a:solidFill>
                  <a:latin typeface="Verdana" panose="020B0604030504040204" pitchFamily="34" charset="0"/>
                  <a:ea typeface="MS PGothic" panose="020B0600070205080204" pitchFamily="34" charset="-128"/>
                </a:defRPr>
              </a:lvl9pPr>
            </a:lstStyle>
            <a:p>
              <a:pPr eaLnBrk="1" hangingPunct="1">
                <a:buClr>
                  <a:schemeClr val="accent2"/>
                </a:buClr>
              </a:pPr>
              <a:r>
                <a:rPr lang="mn-MN" altLang="ja-JP" sz="1800" dirty="0">
                  <a:solidFill>
                    <a:srgbClr val="FF5050"/>
                  </a:solidFill>
                  <a:latin typeface="Arial" panose="020B0604020202020204" pitchFamily="34" charset="0"/>
                  <a:ea typeface="HGP創英角ｺﾞｼｯｸUB" charset="-128"/>
                  <a:cs typeface="Arial" panose="020B0604020202020204" pitchFamily="34" charset="0"/>
                </a:rPr>
                <a:t>3-5 жил</a:t>
              </a:r>
              <a:endParaRPr lang="ja-JP" altLang="en-US" sz="1800" dirty="0">
                <a:solidFill>
                  <a:srgbClr val="FF5050"/>
                </a:solidFill>
                <a:latin typeface="Arial" panose="020B0604020202020204" pitchFamily="34" charset="0"/>
                <a:ea typeface="HGP創英角ｺﾞｼｯｸUB" charset="-128"/>
                <a:cs typeface="Arial" panose="020B0604020202020204" pitchFamily="34" charset="0"/>
              </a:endParaRPr>
            </a:p>
          </p:txBody>
        </p:sp>
        <p:sp>
          <p:nvSpPr>
            <p:cNvPr id="55" name="Oval 45">
              <a:extLst>
                <a:ext uri="{FF2B5EF4-FFF2-40B4-BE49-F238E27FC236}">
                  <a16:creationId xmlns:a16="http://schemas.microsoft.com/office/drawing/2014/main" id="{E0EAF48A-E7FE-4FD1-9FF7-964242CAE6A8}"/>
                </a:ext>
              </a:extLst>
            </p:cNvPr>
            <p:cNvSpPr/>
            <p:nvPr/>
          </p:nvSpPr>
          <p:spPr>
            <a:xfrm>
              <a:off x="8472264" y="1700808"/>
              <a:ext cx="1404000" cy="1440000"/>
            </a:xfrm>
            <a:prstGeom prst="ellipse">
              <a:avLst/>
            </a:prstGeom>
            <a:noFill/>
            <a:ln w="19050">
              <a:solidFill>
                <a:srgbClr val="0033C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6"/>
                </a:solidFill>
              </a:endParaRPr>
            </a:p>
          </p:txBody>
        </p:sp>
        <p:sp>
          <p:nvSpPr>
            <p:cNvPr id="57" name="Oval 56">
              <a:extLst>
                <a:ext uri="{FF2B5EF4-FFF2-40B4-BE49-F238E27FC236}">
                  <a16:creationId xmlns:a16="http://schemas.microsoft.com/office/drawing/2014/main" id="{5FD97486-121F-4747-AB56-88A3D5EFC95A}"/>
                </a:ext>
              </a:extLst>
            </p:cNvPr>
            <p:cNvSpPr/>
            <p:nvPr/>
          </p:nvSpPr>
          <p:spPr>
            <a:xfrm>
              <a:off x="5709420" y="1437855"/>
              <a:ext cx="1534125" cy="1837158"/>
            </a:xfrm>
            <a:prstGeom prst="ellipse">
              <a:avLst/>
            </a:prstGeom>
            <a:noFill/>
            <a:ln w="1905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6"/>
                </a:solidFill>
              </a:endParaRPr>
            </a:p>
          </p:txBody>
        </p:sp>
      </p:grpSp>
      <p:sp>
        <p:nvSpPr>
          <p:cNvPr id="61" name="TextBox 60">
            <a:extLst>
              <a:ext uri="{FF2B5EF4-FFF2-40B4-BE49-F238E27FC236}">
                <a16:creationId xmlns:a16="http://schemas.microsoft.com/office/drawing/2014/main" id="{1C5AD102-0CB8-4681-B2B3-54643E66F02C}"/>
              </a:ext>
            </a:extLst>
          </p:cNvPr>
          <p:cNvSpPr txBox="1"/>
          <p:nvPr/>
        </p:nvSpPr>
        <p:spPr>
          <a:xfrm>
            <a:off x="1412142" y="5328034"/>
            <a:ext cx="6102096" cy="646331"/>
          </a:xfrm>
          <a:prstGeom prst="rect">
            <a:avLst/>
          </a:prstGeom>
          <a:noFill/>
        </p:spPr>
        <p:txBody>
          <a:bodyPr wrap="square">
            <a:spAutoFit/>
          </a:bodyPr>
          <a:lstStyle/>
          <a:p>
            <a:r>
              <a:rPr lang="mn-MN" b="1" dirty="0">
                <a:solidFill>
                  <a:srgbClr val="FF0000"/>
                </a:solidFill>
                <a:latin typeface="Arial" panose="020B0604020202020204" pitchFamily="34" charset="0"/>
                <a:cs typeface="Arial" panose="020B0604020202020204" pitchFamily="34" charset="0"/>
              </a:rPr>
              <a:t>МУ-д үндсэн мэргэшлээр сургадаггүй чиглэлүүд:  </a:t>
            </a:r>
            <a:r>
              <a:rPr lang="mn-MN" dirty="0">
                <a:latin typeface="Arial" panose="020B0604020202020204" pitchFamily="34" charset="0"/>
                <a:cs typeface="Arial" panose="020B0604020202020204" pitchFamily="34" charset="0"/>
              </a:rPr>
              <a:t>Бөөр судлал, эмнэлзүйн шинжилгээ судлал</a:t>
            </a:r>
            <a:endParaRPr lang="en-US" dirty="0"/>
          </a:p>
        </p:txBody>
      </p:sp>
    </p:spTree>
    <p:extLst>
      <p:ext uri="{BB962C8B-B14F-4D97-AF65-F5344CB8AC3E}">
        <p14:creationId xmlns:p14="http://schemas.microsoft.com/office/powerpoint/2010/main" val="14293586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2C39282-40C9-0298-751A-AA9FB9FE7A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685" y="232845"/>
            <a:ext cx="512628" cy="585860"/>
          </a:xfrm>
          <a:prstGeom prst="rect">
            <a:avLst/>
          </a:prstGeom>
        </p:spPr>
      </p:pic>
      <p:sp>
        <p:nvSpPr>
          <p:cNvPr id="2" name="TextBox 1">
            <a:extLst>
              <a:ext uri="{FF2B5EF4-FFF2-40B4-BE49-F238E27FC236}">
                <a16:creationId xmlns:a16="http://schemas.microsoft.com/office/drawing/2014/main" id="{3C560940-EA1B-2C51-3C7F-7134671F4C31}"/>
              </a:ext>
            </a:extLst>
          </p:cNvPr>
          <p:cNvSpPr txBox="1"/>
          <p:nvPr/>
        </p:nvSpPr>
        <p:spPr>
          <a:xfrm rot="5400000">
            <a:off x="-1781701" y="3922773"/>
            <a:ext cx="4851401" cy="646331"/>
          </a:xfrm>
          <a:prstGeom prst="rect">
            <a:avLst/>
          </a:prstGeom>
          <a:noFill/>
        </p:spPr>
        <p:txBody>
          <a:bodyPr wrap="square">
            <a:spAutoFit/>
          </a:bodyPr>
          <a:lstStyle/>
          <a:p>
            <a:r>
              <a:rPr lang="mn-Mong-CN" sz="3600" b="1" dirty="0">
                <a:solidFill>
                  <a:srgbClr val="002060"/>
                </a:solidFill>
                <a:latin typeface="Arial" panose="020B0604020202020204" pitchFamily="34" charset="0"/>
              </a:rPr>
              <a:t>ᠡᠷᠡᢉᠦᠯ ᠮᠡᠨᠳᠦ ᠎ᠶᠢᠨ ᠬᠥ᠍᠍᠍᠍᠍᠍᠍᠍᠋᠋᠍᠍ᠭ᠍ᠵᠢᠯ ᠦᠨ ᠲᠥᠪ </a:t>
            </a:r>
            <a:endParaRPr lang="en-US" sz="3600" b="1" dirty="0">
              <a:solidFill>
                <a:srgbClr val="002060"/>
              </a:solidFill>
              <a:latin typeface="Arial" panose="020B0604020202020204" pitchFamily="34" charset="0"/>
              <a:cs typeface="Arial" panose="020B0604020202020204" pitchFamily="34" charset="0"/>
            </a:endParaRPr>
          </a:p>
        </p:txBody>
      </p:sp>
      <p:cxnSp>
        <p:nvCxnSpPr>
          <p:cNvPr id="7" name="Straight Connector 6">
            <a:extLst>
              <a:ext uri="{FF2B5EF4-FFF2-40B4-BE49-F238E27FC236}">
                <a16:creationId xmlns:a16="http://schemas.microsoft.com/office/drawing/2014/main" id="{78D62FF2-EF4D-B214-E4EB-AF4B4483340F}"/>
              </a:ext>
            </a:extLst>
          </p:cNvPr>
          <p:cNvCxnSpPr>
            <a:cxnSpLocks/>
          </p:cNvCxnSpPr>
          <p:nvPr/>
        </p:nvCxnSpPr>
        <p:spPr>
          <a:xfrm>
            <a:off x="478905" y="922742"/>
            <a:ext cx="11206276" cy="0"/>
          </a:xfrm>
          <a:prstGeom prst="line">
            <a:avLst/>
          </a:prstGeom>
          <a:ln w="6350">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21DCEEB4-710D-26D2-B1F9-218A113E15D5}"/>
              </a:ext>
            </a:extLst>
          </p:cNvPr>
          <p:cNvSpPr txBox="1"/>
          <p:nvPr/>
        </p:nvSpPr>
        <p:spPr>
          <a:xfrm>
            <a:off x="887808" y="568552"/>
            <a:ext cx="1368895" cy="307777"/>
          </a:xfrm>
          <a:prstGeom prst="rect">
            <a:avLst/>
          </a:prstGeom>
          <a:noFill/>
        </p:spPr>
        <p:txBody>
          <a:bodyPr wrap="square" rtlCol="0">
            <a:spAutoFit/>
          </a:bodyPr>
          <a:lstStyle/>
          <a:p>
            <a:r>
              <a:rPr lang="mn-MN" sz="700" b="1" dirty="0">
                <a:solidFill>
                  <a:srgbClr val="002060"/>
                </a:solidFill>
                <a:latin typeface="Arial" panose="020B0604020202020204" pitchFamily="34" charset="0"/>
                <a:ea typeface="Tahoma" panose="020B0604030504040204" pitchFamily="34" charset="0"/>
                <a:cs typeface="Arial" panose="020B0604020202020204" pitchFamily="34" charset="0"/>
              </a:rPr>
              <a:t>ЭРҮҮЛ МЭНДИЙН</a:t>
            </a:r>
          </a:p>
          <a:p>
            <a:r>
              <a:rPr lang="mn-MN" sz="700" b="1" dirty="0">
                <a:solidFill>
                  <a:srgbClr val="002060"/>
                </a:solidFill>
                <a:latin typeface="Arial" panose="020B0604020202020204" pitchFamily="34" charset="0"/>
                <a:ea typeface="Tahoma" panose="020B0604030504040204" pitchFamily="34" charset="0"/>
                <a:cs typeface="Arial" panose="020B0604020202020204" pitchFamily="34" charset="0"/>
              </a:rPr>
              <a:t>ХӨГЖЛИЙН ТӨВ</a:t>
            </a:r>
          </a:p>
        </p:txBody>
      </p:sp>
      <p:cxnSp>
        <p:nvCxnSpPr>
          <p:cNvPr id="12" name="Straight Connector 11">
            <a:extLst>
              <a:ext uri="{FF2B5EF4-FFF2-40B4-BE49-F238E27FC236}">
                <a16:creationId xmlns:a16="http://schemas.microsoft.com/office/drawing/2014/main" id="{594BB54A-7592-B26E-70E6-C5A423FF601A}"/>
              </a:ext>
            </a:extLst>
          </p:cNvPr>
          <p:cNvCxnSpPr>
            <a:cxnSpLocks/>
          </p:cNvCxnSpPr>
          <p:nvPr/>
        </p:nvCxnSpPr>
        <p:spPr>
          <a:xfrm>
            <a:off x="0" y="6267771"/>
            <a:ext cx="12192000" cy="0"/>
          </a:xfrm>
          <a:prstGeom prst="line">
            <a:avLst/>
          </a:prstGeom>
          <a:ln w="12700">
            <a:solidFill>
              <a:srgbClr val="E2A54C"/>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784F4D2-C1D7-4DF4-9EA2-557042086DCA}"/>
              </a:ext>
            </a:extLst>
          </p:cNvPr>
          <p:cNvSpPr txBox="1"/>
          <p:nvPr/>
        </p:nvSpPr>
        <p:spPr>
          <a:xfrm>
            <a:off x="1400436" y="409058"/>
            <a:ext cx="9232102" cy="461665"/>
          </a:xfrm>
          <a:prstGeom prst="rect">
            <a:avLst/>
          </a:prstGeom>
          <a:noFill/>
        </p:spPr>
        <p:txBody>
          <a:bodyPr wrap="square" rtlCol="0">
            <a:spAutoFit/>
          </a:bodyPr>
          <a:lstStyle/>
          <a:p>
            <a:pPr algn="ctr"/>
            <a:r>
              <a:rPr lang="mn-MN" sz="2400" dirty="0">
                <a:solidFill>
                  <a:srgbClr val="002060"/>
                </a:solidFill>
                <a:latin typeface="Arial" panose="020B0604020202020204" pitchFamily="34" charset="0"/>
                <a:cs typeface="Arial" panose="020B0604020202020204" pitchFamily="34" charset="0"/>
              </a:rPr>
              <a:t>БҮГД НАЙРАМДАХ СОЛОНГОС УЛС</a:t>
            </a:r>
            <a:endParaRPr lang="en-US" sz="2400" dirty="0">
              <a:solidFill>
                <a:srgbClr val="002060"/>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66038906-7BEB-4078-AC4F-CCF8F41F7AB9}"/>
              </a:ext>
            </a:extLst>
          </p:cNvPr>
          <p:cNvSpPr txBox="1"/>
          <p:nvPr/>
        </p:nvSpPr>
        <p:spPr>
          <a:xfrm>
            <a:off x="7275122" y="3555580"/>
            <a:ext cx="4550541" cy="2308324"/>
          </a:xfrm>
          <a:prstGeom prst="rect">
            <a:avLst/>
          </a:prstGeom>
          <a:noFill/>
        </p:spPr>
        <p:txBody>
          <a:bodyPr wrap="square">
            <a:spAutoFit/>
          </a:bodyPr>
          <a:lstStyle/>
          <a:p>
            <a:pPr algn="just"/>
            <a:r>
              <a:rPr lang="mn-MN" b="1" dirty="0">
                <a:solidFill>
                  <a:srgbClr val="FF0000"/>
                </a:solidFill>
                <a:latin typeface="Arial" panose="020B0604020202020204" pitchFamily="34" charset="0"/>
                <a:cs typeface="Arial" panose="020B0604020202020204" pitchFamily="34" charset="0"/>
              </a:rPr>
              <a:t>МУ-д үндсэн мэргэшлээр сургадаггүй чиглэлүүд:  </a:t>
            </a:r>
            <a:r>
              <a:rPr lang="mn-MN" dirty="0">
                <a:latin typeface="Arial" panose="020B0604020202020204" pitchFamily="34" charset="0"/>
                <a:cs typeface="Arial" panose="020B0604020202020204" pitchFamily="34" charset="0"/>
              </a:rPr>
              <a:t>цацрагийн хорт хавдар,  цөмийн анагаах ухаан, хөдөлмөрийн болон байгаль орчны анагаах ухаан, яс булчингийн хавдар, дотоод шүүрэл бодисын солилцоо, зүрх судас, хүүхдийн зүрх судлал, цээжний болон зүрхний мэс засал /НХХ/</a:t>
            </a:r>
            <a:endParaRPr lang="en-US" dirty="0"/>
          </a:p>
        </p:txBody>
      </p:sp>
      <p:sp>
        <p:nvSpPr>
          <p:cNvPr id="13" name="Rounded Rectangle 10">
            <a:extLst>
              <a:ext uri="{FF2B5EF4-FFF2-40B4-BE49-F238E27FC236}">
                <a16:creationId xmlns:a16="http://schemas.microsoft.com/office/drawing/2014/main" id="{4D732A42-A3AC-44AE-A62A-C705268DDB62}"/>
              </a:ext>
            </a:extLst>
          </p:cNvPr>
          <p:cNvSpPr/>
          <p:nvPr/>
        </p:nvSpPr>
        <p:spPr>
          <a:xfrm>
            <a:off x="1287999" y="2253284"/>
            <a:ext cx="5525804" cy="681349"/>
          </a:xfrm>
          <a:prstGeom prst="roundRect">
            <a:avLst/>
          </a:prstGeom>
          <a:solidFill>
            <a:srgbClr val="FFDCDE"/>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2000" dirty="0">
                <a:solidFill>
                  <a:schemeClr val="tx1"/>
                </a:solidFill>
                <a:latin typeface="Arial" panose="020B0604020202020204" pitchFamily="34" charset="0"/>
                <a:cs typeface="Arial" panose="020B0604020202020204" pitchFamily="34" charset="0"/>
              </a:rPr>
              <a:t>Дадлага </a:t>
            </a:r>
          </a:p>
          <a:p>
            <a:pPr algn="ctr"/>
            <a:r>
              <a:rPr lang="mn-MN" sz="2000" dirty="0">
                <a:solidFill>
                  <a:schemeClr val="tx1"/>
                </a:solidFill>
                <a:latin typeface="Arial" panose="020B0604020202020204" pitchFamily="34" charset="0"/>
                <a:cs typeface="Arial" panose="020B0604020202020204" pitchFamily="34" charset="0"/>
              </a:rPr>
              <a:t>1 жил </a:t>
            </a:r>
            <a:endParaRPr lang="en-US" sz="2000" dirty="0">
              <a:solidFill>
                <a:schemeClr val="tx1"/>
              </a:solidFill>
              <a:latin typeface="Arial" panose="020B0604020202020204" pitchFamily="34" charset="0"/>
              <a:cs typeface="Arial" panose="020B0604020202020204" pitchFamily="34" charset="0"/>
            </a:endParaRPr>
          </a:p>
        </p:txBody>
      </p:sp>
      <p:sp>
        <p:nvSpPr>
          <p:cNvPr id="16" name="Rounded Rectangle 20">
            <a:extLst>
              <a:ext uri="{FF2B5EF4-FFF2-40B4-BE49-F238E27FC236}">
                <a16:creationId xmlns:a16="http://schemas.microsoft.com/office/drawing/2014/main" id="{8F2141AD-AE40-480E-8265-8F2F9C6241AC}"/>
              </a:ext>
            </a:extLst>
          </p:cNvPr>
          <p:cNvSpPr/>
          <p:nvPr/>
        </p:nvSpPr>
        <p:spPr>
          <a:xfrm>
            <a:off x="1295540" y="4461184"/>
            <a:ext cx="5525804" cy="837544"/>
          </a:xfrm>
          <a:prstGeom prst="roundRect">
            <a:avLst/>
          </a:prstGeom>
          <a:solidFill>
            <a:schemeClr val="accent4">
              <a:lumMod val="40000"/>
              <a:lumOff val="6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2000" dirty="0">
                <a:solidFill>
                  <a:schemeClr val="tx1"/>
                </a:solidFill>
                <a:latin typeface="Arial" panose="020B0604020202020204" pitchFamily="34" charset="0"/>
                <a:cs typeface="Arial" panose="020B0604020202020204" pitchFamily="34" charset="0"/>
              </a:rPr>
              <a:t>Төрөлжсөн мэргэшлийн сургалт</a:t>
            </a:r>
          </a:p>
          <a:p>
            <a:pPr algn="ctr"/>
            <a:r>
              <a:rPr lang="mn-MN" sz="2000" dirty="0">
                <a:solidFill>
                  <a:schemeClr val="tx1"/>
                </a:solidFill>
                <a:latin typeface="Arial" panose="020B0604020202020204" pitchFamily="34" charset="0"/>
                <a:cs typeface="Arial" panose="020B0604020202020204" pitchFamily="34" charset="0"/>
              </a:rPr>
              <a:t>1-2</a:t>
            </a:r>
            <a:r>
              <a:rPr lang="en-US" sz="2000" dirty="0">
                <a:solidFill>
                  <a:schemeClr val="tx1"/>
                </a:solidFill>
                <a:latin typeface="Arial" panose="020B0604020202020204" pitchFamily="34" charset="0"/>
                <a:cs typeface="Arial" panose="020B0604020202020204" pitchFamily="34" charset="0"/>
              </a:rPr>
              <a:t> </a:t>
            </a:r>
            <a:r>
              <a:rPr lang="mn-MN" sz="2000" dirty="0">
                <a:solidFill>
                  <a:schemeClr val="tx1"/>
                </a:solidFill>
                <a:latin typeface="Arial" panose="020B0604020202020204" pitchFamily="34" charset="0"/>
                <a:cs typeface="Arial" panose="020B0604020202020204" pitchFamily="34" charset="0"/>
              </a:rPr>
              <a:t>жил</a:t>
            </a:r>
            <a:endParaRPr lang="en-US" sz="2000" dirty="0">
              <a:solidFill>
                <a:schemeClr val="tx1"/>
              </a:solidFill>
              <a:latin typeface="Arial" panose="020B0604020202020204" pitchFamily="34" charset="0"/>
              <a:cs typeface="Arial" panose="020B0604020202020204" pitchFamily="34" charset="0"/>
            </a:endParaRPr>
          </a:p>
        </p:txBody>
      </p:sp>
      <p:sp>
        <p:nvSpPr>
          <p:cNvPr id="17" name="Rounded Rectangle 10">
            <a:extLst>
              <a:ext uri="{FF2B5EF4-FFF2-40B4-BE49-F238E27FC236}">
                <a16:creationId xmlns:a16="http://schemas.microsoft.com/office/drawing/2014/main" id="{DFE1FFAA-C6F8-4E54-8EAA-416C99A68BA5}"/>
              </a:ext>
            </a:extLst>
          </p:cNvPr>
          <p:cNvSpPr/>
          <p:nvPr/>
        </p:nvSpPr>
        <p:spPr>
          <a:xfrm>
            <a:off x="1287999" y="1144152"/>
            <a:ext cx="5525804" cy="853082"/>
          </a:xfrm>
          <a:prstGeom prst="roundRect">
            <a:avLst/>
          </a:prstGeom>
          <a:solidFill>
            <a:srgbClr val="FFDAF8"/>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2000" dirty="0">
                <a:solidFill>
                  <a:schemeClr val="tx1"/>
                </a:solidFill>
                <a:latin typeface="Arial" panose="020B0604020202020204" pitchFamily="34" charset="0"/>
                <a:cs typeface="Arial" panose="020B0604020202020204" pitchFamily="34" charset="0"/>
              </a:rPr>
              <a:t>Төгсөлтийн өмнөх сургалт </a:t>
            </a:r>
          </a:p>
          <a:p>
            <a:pPr algn="ctr"/>
            <a:r>
              <a:rPr lang="mn-MN" sz="2000" dirty="0">
                <a:solidFill>
                  <a:schemeClr val="tx1"/>
                </a:solidFill>
                <a:latin typeface="Arial" panose="020B0604020202020204" pitchFamily="34" charset="0"/>
                <a:cs typeface="Arial" panose="020B0604020202020204" pitchFamily="34" charset="0"/>
              </a:rPr>
              <a:t>2+4 жил</a:t>
            </a:r>
            <a:endParaRPr lang="en-US" sz="2000" dirty="0">
              <a:solidFill>
                <a:schemeClr val="tx1"/>
              </a:solidFill>
              <a:latin typeface="Arial" panose="020B0604020202020204" pitchFamily="34" charset="0"/>
              <a:cs typeface="Arial" panose="020B0604020202020204" pitchFamily="34" charset="0"/>
            </a:endParaRPr>
          </a:p>
        </p:txBody>
      </p:sp>
      <p:sp>
        <p:nvSpPr>
          <p:cNvPr id="18" name="Rounded Rectangle 10">
            <a:extLst>
              <a:ext uri="{FF2B5EF4-FFF2-40B4-BE49-F238E27FC236}">
                <a16:creationId xmlns:a16="http://schemas.microsoft.com/office/drawing/2014/main" id="{235B0A45-9DAF-47F3-BF5D-52C2375E8FD7}"/>
              </a:ext>
            </a:extLst>
          </p:cNvPr>
          <p:cNvSpPr/>
          <p:nvPr/>
        </p:nvSpPr>
        <p:spPr>
          <a:xfrm>
            <a:off x="1287999" y="3228566"/>
            <a:ext cx="5525804" cy="839366"/>
          </a:xfrm>
          <a:prstGeom prst="roundRect">
            <a:avLst/>
          </a:prstGeom>
          <a:solidFill>
            <a:schemeClr val="accent2">
              <a:lumMod val="40000"/>
              <a:lumOff val="6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2000" dirty="0">
                <a:solidFill>
                  <a:schemeClr val="tx1"/>
                </a:solidFill>
                <a:latin typeface="Arial" panose="020B0604020202020204" pitchFamily="34" charset="0"/>
                <a:cs typeface="Arial" panose="020B0604020202020204" pitchFamily="34" charset="0"/>
              </a:rPr>
              <a:t>Үндсэн мэргэшлийн сургалт</a:t>
            </a:r>
          </a:p>
          <a:p>
            <a:pPr algn="ctr"/>
            <a:r>
              <a:rPr lang="mn-MN" sz="2000" dirty="0">
                <a:solidFill>
                  <a:schemeClr val="tx1"/>
                </a:solidFill>
                <a:latin typeface="Arial" panose="020B0604020202020204" pitchFamily="34" charset="0"/>
                <a:cs typeface="Arial" panose="020B0604020202020204" pitchFamily="34" charset="0"/>
              </a:rPr>
              <a:t>3-4</a:t>
            </a:r>
            <a:r>
              <a:rPr lang="en-US" sz="2000" dirty="0">
                <a:solidFill>
                  <a:schemeClr val="tx1"/>
                </a:solidFill>
                <a:latin typeface="Arial" panose="020B0604020202020204" pitchFamily="34" charset="0"/>
                <a:cs typeface="Arial" panose="020B0604020202020204" pitchFamily="34" charset="0"/>
              </a:rPr>
              <a:t> </a:t>
            </a:r>
            <a:r>
              <a:rPr lang="mn-MN" sz="2000" dirty="0">
                <a:solidFill>
                  <a:schemeClr val="tx1"/>
                </a:solidFill>
                <a:latin typeface="Arial" panose="020B0604020202020204" pitchFamily="34" charset="0"/>
                <a:cs typeface="Arial" panose="020B0604020202020204" pitchFamily="34" charset="0"/>
              </a:rPr>
              <a:t>жил </a:t>
            </a:r>
            <a:endParaRPr lang="en-US" sz="2000" dirty="0">
              <a:solidFill>
                <a:schemeClr val="tx1"/>
              </a:solidFill>
              <a:latin typeface="Arial" panose="020B0604020202020204" pitchFamily="34" charset="0"/>
              <a:cs typeface="Arial" panose="020B0604020202020204" pitchFamily="34" charset="0"/>
            </a:endParaRPr>
          </a:p>
        </p:txBody>
      </p:sp>
      <p:sp>
        <p:nvSpPr>
          <p:cNvPr id="19" name="Rounded Rectangle 20">
            <a:extLst>
              <a:ext uri="{FF2B5EF4-FFF2-40B4-BE49-F238E27FC236}">
                <a16:creationId xmlns:a16="http://schemas.microsoft.com/office/drawing/2014/main" id="{5B0CD214-574B-4909-AB50-129AC394CB7B}"/>
              </a:ext>
            </a:extLst>
          </p:cNvPr>
          <p:cNvSpPr/>
          <p:nvPr/>
        </p:nvSpPr>
        <p:spPr>
          <a:xfrm>
            <a:off x="1227834" y="5664901"/>
            <a:ext cx="5593510" cy="492514"/>
          </a:xfrm>
          <a:prstGeom prst="roundRect">
            <a:avLst/>
          </a:prstGeom>
          <a:solidFill>
            <a:srgbClr val="D2E9FF"/>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2000" dirty="0">
                <a:solidFill>
                  <a:schemeClr val="tx1"/>
                </a:solidFill>
                <a:latin typeface="Arial" panose="020B0604020202020204" pitchFamily="34" charset="0"/>
                <a:cs typeface="Arial" panose="020B0604020202020204" pitchFamily="34" charset="0"/>
              </a:rPr>
              <a:t>Мэргэжил дээшлүүлэх сургалт</a:t>
            </a:r>
            <a:endParaRPr lang="en-US" sz="2000" dirty="0">
              <a:solidFill>
                <a:schemeClr val="tx1"/>
              </a:solidFill>
              <a:latin typeface="Arial" panose="020B0604020202020204" pitchFamily="34" charset="0"/>
              <a:cs typeface="Arial" panose="020B0604020202020204" pitchFamily="34" charset="0"/>
            </a:endParaRPr>
          </a:p>
        </p:txBody>
      </p:sp>
      <p:cxnSp>
        <p:nvCxnSpPr>
          <p:cNvPr id="20" name="Straight Arrow Connector 19">
            <a:extLst>
              <a:ext uri="{FF2B5EF4-FFF2-40B4-BE49-F238E27FC236}">
                <a16:creationId xmlns:a16="http://schemas.microsoft.com/office/drawing/2014/main" id="{D3F1423A-0E4D-41F9-8F48-7A1C030467BA}"/>
              </a:ext>
            </a:extLst>
          </p:cNvPr>
          <p:cNvCxnSpPr>
            <a:cxnSpLocks/>
            <a:stCxn id="17" idx="2"/>
            <a:endCxn id="13" idx="0"/>
          </p:cNvCxnSpPr>
          <p:nvPr/>
        </p:nvCxnSpPr>
        <p:spPr>
          <a:xfrm>
            <a:off x="4050901" y="1997234"/>
            <a:ext cx="0" cy="25605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1" name="Straight Arrow Connector 20">
            <a:extLst>
              <a:ext uri="{FF2B5EF4-FFF2-40B4-BE49-F238E27FC236}">
                <a16:creationId xmlns:a16="http://schemas.microsoft.com/office/drawing/2014/main" id="{EF152E39-BE90-4FEF-A0AD-B53322DBF490}"/>
              </a:ext>
            </a:extLst>
          </p:cNvPr>
          <p:cNvCxnSpPr>
            <a:cxnSpLocks/>
          </p:cNvCxnSpPr>
          <p:nvPr/>
        </p:nvCxnSpPr>
        <p:spPr>
          <a:xfrm>
            <a:off x="4009988" y="4092020"/>
            <a:ext cx="0" cy="30783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2" name="Straight Arrow Connector 21">
            <a:extLst>
              <a:ext uri="{FF2B5EF4-FFF2-40B4-BE49-F238E27FC236}">
                <a16:creationId xmlns:a16="http://schemas.microsoft.com/office/drawing/2014/main" id="{31339E7B-3229-451B-97FC-57122D0013DB}"/>
              </a:ext>
            </a:extLst>
          </p:cNvPr>
          <p:cNvCxnSpPr>
            <a:cxnSpLocks/>
          </p:cNvCxnSpPr>
          <p:nvPr/>
        </p:nvCxnSpPr>
        <p:spPr>
          <a:xfrm>
            <a:off x="4009988" y="5357065"/>
            <a:ext cx="0" cy="30783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3" name="Straight Arrow Connector 22">
            <a:extLst>
              <a:ext uri="{FF2B5EF4-FFF2-40B4-BE49-F238E27FC236}">
                <a16:creationId xmlns:a16="http://schemas.microsoft.com/office/drawing/2014/main" id="{66BA3DDC-72D6-460A-A95C-DDC62640C67E}"/>
              </a:ext>
            </a:extLst>
          </p:cNvPr>
          <p:cNvCxnSpPr>
            <a:cxnSpLocks/>
          </p:cNvCxnSpPr>
          <p:nvPr/>
        </p:nvCxnSpPr>
        <p:spPr>
          <a:xfrm>
            <a:off x="4009988" y="2901234"/>
            <a:ext cx="0" cy="30783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928034EC-2D35-4047-B3DF-A689E192CC11}"/>
              </a:ext>
            </a:extLst>
          </p:cNvPr>
          <p:cNvSpPr txBox="1"/>
          <p:nvPr/>
        </p:nvSpPr>
        <p:spPr>
          <a:xfrm>
            <a:off x="7260521" y="1454744"/>
            <a:ext cx="4550541" cy="1754326"/>
          </a:xfrm>
          <a:prstGeom prst="rect">
            <a:avLst/>
          </a:prstGeom>
          <a:noFill/>
        </p:spPr>
        <p:txBody>
          <a:bodyPr wrap="square">
            <a:spAutoFit/>
          </a:bodyPr>
          <a:lstStyle/>
          <a:p>
            <a:pPr algn="just"/>
            <a:r>
              <a:rPr lang="mn-MN" dirty="0">
                <a:latin typeface="Arial" panose="020B0604020202020204" pitchFamily="34" charset="0"/>
                <a:cs typeface="Arial" panose="020B0604020202020204" pitchFamily="34" charset="0"/>
              </a:rPr>
              <a:t>Төгсөлтийн дараах сургалтад хамрагдахдаа сургалт зохион байгуулах эмнэлэг дээр бичгийн шалгалт болон ярилцлага шалгалтад орно.</a:t>
            </a:r>
          </a:p>
          <a:p>
            <a:pPr algn="just"/>
            <a:r>
              <a:rPr lang="mn-MN" dirty="0">
                <a:latin typeface="Arial" panose="020B0604020202020204" pitchFamily="34" charset="0"/>
                <a:cs typeface="Arial" panose="020B0604020202020204" pitchFamily="34" charset="0"/>
              </a:rPr>
              <a:t>Тэнцээгүй бол 1 жил дадлагажигч эмч хийнэ.</a:t>
            </a:r>
          </a:p>
        </p:txBody>
      </p:sp>
    </p:spTree>
    <p:extLst>
      <p:ext uri="{BB962C8B-B14F-4D97-AF65-F5344CB8AC3E}">
        <p14:creationId xmlns:p14="http://schemas.microsoft.com/office/powerpoint/2010/main" val="18398761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2C39282-40C9-0298-751A-AA9FB9FE7A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685" y="232845"/>
            <a:ext cx="512628" cy="585860"/>
          </a:xfrm>
          <a:prstGeom prst="rect">
            <a:avLst/>
          </a:prstGeom>
        </p:spPr>
      </p:pic>
      <p:sp>
        <p:nvSpPr>
          <p:cNvPr id="2" name="TextBox 1">
            <a:extLst>
              <a:ext uri="{FF2B5EF4-FFF2-40B4-BE49-F238E27FC236}">
                <a16:creationId xmlns:a16="http://schemas.microsoft.com/office/drawing/2014/main" id="{3C560940-EA1B-2C51-3C7F-7134671F4C31}"/>
              </a:ext>
            </a:extLst>
          </p:cNvPr>
          <p:cNvSpPr txBox="1"/>
          <p:nvPr/>
        </p:nvSpPr>
        <p:spPr>
          <a:xfrm rot="5400000">
            <a:off x="-1781701" y="3922773"/>
            <a:ext cx="4851401" cy="646331"/>
          </a:xfrm>
          <a:prstGeom prst="rect">
            <a:avLst/>
          </a:prstGeom>
          <a:noFill/>
        </p:spPr>
        <p:txBody>
          <a:bodyPr wrap="square">
            <a:spAutoFit/>
          </a:bodyPr>
          <a:lstStyle/>
          <a:p>
            <a:r>
              <a:rPr lang="mn-Mong-CN" sz="3600" b="1" dirty="0">
                <a:solidFill>
                  <a:srgbClr val="002060"/>
                </a:solidFill>
                <a:latin typeface="Classical Mongolian Dashtseden"/>
              </a:rPr>
              <a:t>ᠡᠷᠡᢉᠦᠯ ᠮᠡᠨᠳᠦ ᠎ᠶᠢᠨ ᠬᠥ᠍᠍᠍᠍᠍᠍᠍᠍᠋᠋᠍᠍ᠭ᠍ᠵᠢᠯ ᠦᠨ ᠲᠥᠪ </a:t>
            </a:r>
            <a:endParaRPr lang="en-US" sz="3600" b="1" dirty="0">
              <a:solidFill>
                <a:srgbClr val="002060"/>
              </a:solidFill>
              <a:latin typeface="Classical Mongolian Dashtseden"/>
              <a:cs typeface="Times New Roman" panose="02020603050405020304" pitchFamily="18" charset="0"/>
            </a:endParaRPr>
          </a:p>
        </p:txBody>
      </p:sp>
      <p:cxnSp>
        <p:nvCxnSpPr>
          <p:cNvPr id="7" name="Straight Connector 6">
            <a:extLst>
              <a:ext uri="{FF2B5EF4-FFF2-40B4-BE49-F238E27FC236}">
                <a16:creationId xmlns:a16="http://schemas.microsoft.com/office/drawing/2014/main" id="{78D62FF2-EF4D-B214-E4EB-AF4B4483340F}"/>
              </a:ext>
            </a:extLst>
          </p:cNvPr>
          <p:cNvCxnSpPr>
            <a:cxnSpLocks/>
          </p:cNvCxnSpPr>
          <p:nvPr/>
        </p:nvCxnSpPr>
        <p:spPr>
          <a:xfrm>
            <a:off x="478905" y="922742"/>
            <a:ext cx="11206276" cy="0"/>
          </a:xfrm>
          <a:prstGeom prst="line">
            <a:avLst/>
          </a:prstGeom>
          <a:ln w="6350">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21DCEEB4-710D-26D2-B1F9-218A113E15D5}"/>
              </a:ext>
            </a:extLst>
          </p:cNvPr>
          <p:cNvSpPr txBox="1"/>
          <p:nvPr/>
        </p:nvSpPr>
        <p:spPr>
          <a:xfrm>
            <a:off x="887808" y="568552"/>
            <a:ext cx="1368895" cy="307777"/>
          </a:xfrm>
          <a:prstGeom prst="rect">
            <a:avLst/>
          </a:prstGeom>
          <a:noFill/>
        </p:spPr>
        <p:txBody>
          <a:bodyPr wrap="square" rtlCol="0">
            <a:spAutoFit/>
          </a:bodyPr>
          <a:lstStyle/>
          <a:p>
            <a:r>
              <a:rPr lang="mn-MN" sz="700" b="1" dirty="0">
                <a:solidFill>
                  <a:srgbClr val="002060"/>
                </a:solidFill>
                <a:latin typeface="Arial" panose="020B0604020202020204" pitchFamily="34" charset="0"/>
                <a:ea typeface="Tahoma" panose="020B0604030504040204" pitchFamily="34" charset="0"/>
                <a:cs typeface="Arial" panose="020B0604020202020204" pitchFamily="34" charset="0"/>
              </a:rPr>
              <a:t>ЭРҮҮЛ МЭНДИЙН</a:t>
            </a:r>
          </a:p>
          <a:p>
            <a:r>
              <a:rPr lang="mn-MN" sz="700" b="1" dirty="0">
                <a:solidFill>
                  <a:srgbClr val="002060"/>
                </a:solidFill>
                <a:latin typeface="Arial" panose="020B0604020202020204" pitchFamily="34" charset="0"/>
                <a:ea typeface="Tahoma" panose="020B0604030504040204" pitchFamily="34" charset="0"/>
                <a:cs typeface="Arial" panose="020B0604020202020204" pitchFamily="34" charset="0"/>
              </a:rPr>
              <a:t>ХӨГЖЛИЙН ТӨВ</a:t>
            </a:r>
          </a:p>
        </p:txBody>
      </p:sp>
      <p:cxnSp>
        <p:nvCxnSpPr>
          <p:cNvPr id="12" name="Straight Connector 11">
            <a:extLst>
              <a:ext uri="{FF2B5EF4-FFF2-40B4-BE49-F238E27FC236}">
                <a16:creationId xmlns:a16="http://schemas.microsoft.com/office/drawing/2014/main" id="{594BB54A-7592-B26E-70E6-C5A423FF601A}"/>
              </a:ext>
            </a:extLst>
          </p:cNvPr>
          <p:cNvCxnSpPr>
            <a:cxnSpLocks/>
          </p:cNvCxnSpPr>
          <p:nvPr/>
        </p:nvCxnSpPr>
        <p:spPr>
          <a:xfrm>
            <a:off x="0" y="6267771"/>
            <a:ext cx="12192000" cy="0"/>
          </a:xfrm>
          <a:prstGeom prst="line">
            <a:avLst/>
          </a:prstGeom>
          <a:ln w="12700">
            <a:solidFill>
              <a:srgbClr val="E2A54C"/>
            </a:solidFill>
          </a:ln>
        </p:spPr>
        <p:style>
          <a:lnRef idx="1">
            <a:schemeClr val="accent1"/>
          </a:lnRef>
          <a:fillRef idx="0">
            <a:schemeClr val="accent1"/>
          </a:fillRef>
          <a:effectRef idx="0">
            <a:schemeClr val="accent1"/>
          </a:effectRef>
          <a:fontRef idx="minor">
            <a:schemeClr val="tx1"/>
          </a:fontRef>
        </p:style>
      </p:cxnSp>
      <p:sp>
        <p:nvSpPr>
          <p:cNvPr id="5" name="AutoShape 4" descr="ТУРК УЛС | Турк улсын тухай |Туркын мэдээ мэдээлэл"/>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ТУРК УЛС | Турк улсын тухай |Туркын мэдээ мэдээлэл"/>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Rounded Rectangle 2"/>
          <p:cNvSpPr/>
          <p:nvPr/>
        </p:nvSpPr>
        <p:spPr>
          <a:xfrm>
            <a:off x="1287999" y="2106558"/>
            <a:ext cx="1895917" cy="22149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400" b="1" dirty="0">
                <a:latin typeface="Arial" panose="020B0604020202020204" pitchFamily="34" charset="0"/>
                <a:cs typeface="Arial" panose="020B0604020202020204" pitchFamily="34" charset="0"/>
              </a:rPr>
              <a:t>Анагаах ухааны сургууль </a:t>
            </a:r>
            <a:br>
              <a:rPr lang="mn-MN" sz="1400" b="1" dirty="0">
                <a:latin typeface="Arial" panose="020B0604020202020204" pitchFamily="34" charset="0"/>
                <a:cs typeface="Arial" panose="020B0604020202020204" pitchFamily="34" charset="0"/>
              </a:rPr>
            </a:br>
            <a:r>
              <a:rPr lang="mn-MN" sz="1400" b="1" dirty="0">
                <a:latin typeface="Arial" panose="020B0604020202020204" pitchFamily="34" charset="0"/>
                <a:cs typeface="Arial" panose="020B0604020202020204" pitchFamily="34" charset="0"/>
              </a:rPr>
              <a:t>БАКЛАВР</a:t>
            </a:r>
            <a:endParaRPr lang="en-US" sz="1400" b="1" dirty="0">
              <a:latin typeface="Arial" panose="020B0604020202020204" pitchFamily="34" charset="0"/>
              <a:cs typeface="Arial" panose="020B0604020202020204" pitchFamily="34" charset="0"/>
            </a:endParaRPr>
          </a:p>
        </p:txBody>
      </p:sp>
      <p:sp>
        <p:nvSpPr>
          <p:cNvPr id="15" name="Rounded Rectangle 14"/>
          <p:cNvSpPr/>
          <p:nvPr/>
        </p:nvSpPr>
        <p:spPr>
          <a:xfrm>
            <a:off x="3795135" y="2106557"/>
            <a:ext cx="1176313" cy="22149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400" b="1" dirty="0">
                <a:latin typeface="Arial" panose="020B0604020202020204" pitchFamily="34" charset="0"/>
                <a:cs typeface="Arial" panose="020B0604020202020204" pitchFamily="34" charset="0"/>
              </a:rPr>
              <a:t>Дадлага</a:t>
            </a:r>
            <a:endParaRPr lang="en-US" sz="1400" b="1" dirty="0">
              <a:latin typeface="Arial" panose="020B0604020202020204" pitchFamily="34" charset="0"/>
              <a:cs typeface="Arial" panose="020B0604020202020204" pitchFamily="34" charset="0"/>
            </a:endParaRPr>
          </a:p>
        </p:txBody>
      </p:sp>
      <p:sp>
        <p:nvSpPr>
          <p:cNvPr id="16" name="Rounded Rectangle 15"/>
          <p:cNvSpPr/>
          <p:nvPr/>
        </p:nvSpPr>
        <p:spPr>
          <a:xfrm>
            <a:off x="5478174" y="2106556"/>
            <a:ext cx="1710026" cy="22149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400" b="1" dirty="0">
                <a:latin typeface="Arial" panose="020B0604020202020204" pitchFamily="34" charset="0"/>
                <a:cs typeface="Arial" panose="020B0604020202020204" pitchFamily="34" charset="0"/>
              </a:rPr>
              <a:t>Үндсэн мэргэшлийн сургалт</a:t>
            </a:r>
            <a:endParaRPr lang="en-US" sz="1400" b="1" dirty="0">
              <a:latin typeface="Arial" panose="020B0604020202020204" pitchFamily="34" charset="0"/>
              <a:cs typeface="Arial" panose="020B0604020202020204" pitchFamily="34" charset="0"/>
            </a:endParaRPr>
          </a:p>
        </p:txBody>
      </p:sp>
      <p:sp>
        <p:nvSpPr>
          <p:cNvPr id="18" name="Rounded Rectangle 17"/>
          <p:cNvSpPr/>
          <p:nvPr/>
        </p:nvSpPr>
        <p:spPr>
          <a:xfrm>
            <a:off x="7694925" y="2106555"/>
            <a:ext cx="1169675" cy="22149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400" b="1" dirty="0">
                <a:latin typeface="Arial" panose="020B0604020202020204" pitchFamily="34" charset="0"/>
                <a:cs typeface="Arial" panose="020B0604020202020204" pitchFamily="34" charset="0"/>
              </a:rPr>
              <a:t>Мэргэшлээрээ ажиллах</a:t>
            </a:r>
            <a:endParaRPr lang="en-US" sz="1400" b="1" dirty="0">
              <a:latin typeface="Arial" panose="020B0604020202020204" pitchFamily="34" charset="0"/>
              <a:cs typeface="Arial" panose="020B0604020202020204" pitchFamily="34" charset="0"/>
            </a:endParaRPr>
          </a:p>
        </p:txBody>
      </p:sp>
      <p:sp>
        <p:nvSpPr>
          <p:cNvPr id="4" name="Left-Right Arrow 3"/>
          <p:cNvSpPr/>
          <p:nvPr/>
        </p:nvSpPr>
        <p:spPr>
          <a:xfrm>
            <a:off x="1287998" y="1672119"/>
            <a:ext cx="1895917" cy="296238"/>
          </a:xfrm>
          <a:prstGeom prst="lef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0" name="Left-Right Arrow 19"/>
          <p:cNvSpPr/>
          <p:nvPr/>
        </p:nvSpPr>
        <p:spPr>
          <a:xfrm>
            <a:off x="3795135" y="1672119"/>
            <a:ext cx="1176313" cy="296238"/>
          </a:xfrm>
          <a:prstGeom prst="lef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1" name="Left-Right Arrow 20"/>
          <p:cNvSpPr/>
          <p:nvPr/>
        </p:nvSpPr>
        <p:spPr>
          <a:xfrm>
            <a:off x="5478174" y="1672119"/>
            <a:ext cx="1710026" cy="296238"/>
          </a:xfrm>
          <a:prstGeom prst="lef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2" name="Left-Right Arrow 21"/>
          <p:cNvSpPr/>
          <p:nvPr/>
        </p:nvSpPr>
        <p:spPr>
          <a:xfrm>
            <a:off x="7694925" y="1672119"/>
            <a:ext cx="1169675" cy="296238"/>
          </a:xfrm>
          <a:prstGeom prst="lef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 name="TextBox 12"/>
          <p:cNvSpPr txBox="1"/>
          <p:nvPr/>
        </p:nvSpPr>
        <p:spPr>
          <a:xfrm>
            <a:off x="1394995" y="1341855"/>
            <a:ext cx="1723415" cy="369332"/>
          </a:xfrm>
          <a:prstGeom prst="rect">
            <a:avLst/>
          </a:prstGeom>
          <a:noFill/>
        </p:spPr>
        <p:txBody>
          <a:bodyPr wrap="square" rtlCol="0">
            <a:spAutoFit/>
          </a:bodyPr>
          <a:lstStyle/>
          <a:p>
            <a:pPr algn="ctr"/>
            <a:r>
              <a:rPr lang="mn-MN" b="1" dirty="0">
                <a:latin typeface="Arial" panose="020B0604020202020204" pitchFamily="34" charset="0"/>
                <a:cs typeface="Arial" panose="020B0604020202020204" pitchFamily="34" charset="0"/>
              </a:rPr>
              <a:t>6 жил</a:t>
            </a:r>
            <a:endParaRPr lang="en-US" b="1" dirty="0">
              <a:latin typeface="Arial" panose="020B0604020202020204" pitchFamily="34" charset="0"/>
              <a:cs typeface="Arial" panose="020B0604020202020204" pitchFamily="34" charset="0"/>
            </a:endParaRPr>
          </a:p>
        </p:txBody>
      </p:sp>
      <p:sp>
        <p:nvSpPr>
          <p:cNvPr id="24" name="TextBox 23"/>
          <p:cNvSpPr txBox="1"/>
          <p:nvPr/>
        </p:nvSpPr>
        <p:spPr>
          <a:xfrm>
            <a:off x="3521583" y="1302787"/>
            <a:ext cx="1723415" cy="369332"/>
          </a:xfrm>
          <a:prstGeom prst="rect">
            <a:avLst/>
          </a:prstGeom>
          <a:noFill/>
        </p:spPr>
        <p:txBody>
          <a:bodyPr wrap="square" rtlCol="0">
            <a:spAutoFit/>
          </a:bodyPr>
          <a:lstStyle/>
          <a:p>
            <a:pPr algn="ctr"/>
            <a:r>
              <a:rPr lang="mn-MN" b="1" dirty="0">
                <a:latin typeface="Arial" panose="020B0604020202020204" pitchFamily="34" charset="0"/>
                <a:cs typeface="Arial" panose="020B0604020202020204" pitchFamily="34" charset="0"/>
              </a:rPr>
              <a:t>2 жил</a:t>
            </a:r>
            <a:endParaRPr lang="en-US" b="1" dirty="0">
              <a:latin typeface="Arial" panose="020B0604020202020204" pitchFamily="34" charset="0"/>
              <a:cs typeface="Arial" panose="020B0604020202020204" pitchFamily="34" charset="0"/>
            </a:endParaRPr>
          </a:p>
        </p:txBody>
      </p:sp>
      <p:sp>
        <p:nvSpPr>
          <p:cNvPr id="25" name="TextBox 24"/>
          <p:cNvSpPr txBox="1"/>
          <p:nvPr/>
        </p:nvSpPr>
        <p:spPr>
          <a:xfrm>
            <a:off x="5439750" y="1302787"/>
            <a:ext cx="1723415" cy="369332"/>
          </a:xfrm>
          <a:prstGeom prst="rect">
            <a:avLst/>
          </a:prstGeom>
          <a:noFill/>
        </p:spPr>
        <p:txBody>
          <a:bodyPr wrap="square" rtlCol="0">
            <a:spAutoFit/>
          </a:bodyPr>
          <a:lstStyle/>
          <a:p>
            <a:pPr algn="ctr"/>
            <a:r>
              <a:rPr lang="mn-MN" b="1" dirty="0">
                <a:latin typeface="Arial" panose="020B0604020202020204" pitchFamily="34" charset="0"/>
                <a:cs typeface="Arial" panose="020B0604020202020204" pitchFamily="34" charset="0"/>
              </a:rPr>
              <a:t>3 - 5 жил</a:t>
            </a:r>
            <a:endParaRPr lang="en-US" b="1" dirty="0">
              <a:latin typeface="Arial" panose="020B0604020202020204" pitchFamily="34" charset="0"/>
              <a:cs typeface="Arial" panose="020B0604020202020204" pitchFamily="34" charset="0"/>
            </a:endParaRPr>
          </a:p>
        </p:txBody>
      </p:sp>
      <p:sp>
        <p:nvSpPr>
          <p:cNvPr id="27" name="TextBox 26"/>
          <p:cNvSpPr txBox="1"/>
          <p:nvPr/>
        </p:nvSpPr>
        <p:spPr>
          <a:xfrm>
            <a:off x="7360569" y="1302787"/>
            <a:ext cx="1723415" cy="369332"/>
          </a:xfrm>
          <a:prstGeom prst="rect">
            <a:avLst/>
          </a:prstGeom>
          <a:noFill/>
        </p:spPr>
        <p:txBody>
          <a:bodyPr wrap="square" rtlCol="0">
            <a:spAutoFit/>
          </a:bodyPr>
          <a:lstStyle/>
          <a:p>
            <a:pPr algn="ctr"/>
            <a:r>
              <a:rPr lang="mn-MN" b="1" dirty="0">
                <a:latin typeface="Arial" panose="020B0604020202020204" pitchFamily="34" charset="0"/>
                <a:cs typeface="Arial" panose="020B0604020202020204" pitchFamily="34" charset="0"/>
              </a:rPr>
              <a:t>1 жил</a:t>
            </a:r>
            <a:endParaRPr lang="en-US" b="1" dirty="0">
              <a:latin typeface="Arial" panose="020B0604020202020204" pitchFamily="34" charset="0"/>
              <a:cs typeface="Arial" panose="020B0604020202020204" pitchFamily="34" charset="0"/>
            </a:endParaRPr>
          </a:p>
        </p:txBody>
      </p:sp>
      <p:sp>
        <p:nvSpPr>
          <p:cNvPr id="28" name="Rounded Rectangle 27"/>
          <p:cNvSpPr/>
          <p:nvPr/>
        </p:nvSpPr>
        <p:spPr>
          <a:xfrm>
            <a:off x="9434535" y="2106555"/>
            <a:ext cx="1614175" cy="22149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400" b="1" dirty="0">
                <a:latin typeface="Arial" panose="020B0604020202020204" pitchFamily="34" charset="0"/>
                <a:cs typeface="Arial" panose="020B0604020202020204" pitchFamily="34" charset="0"/>
              </a:rPr>
              <a:t>Төрөлжсөн мэргэшлийн сургалт</a:t>
            </a:r>
            <a:endParaRPr lang="en-US" sz="1400" b="1" dirty="0">
              <a:latin typeface="Arial" panose="020B0604020202020204" pitchFamily="34" charset="0"/>
              <a:cs typeface="Arial" panose="020B0604020202020204" pitchFamily="34" charset="0"/>
            </a:endParaRPr>
          </a:p>
        </p:txBody>
      </p:sp>
      <p:sp>
        <p:nvSpPr>
          <p:cNvPr id="29" name="Left-Right Arrow 28"/>
          <p:cNvSpPr/>
          <p:nvPr/>
        </p:nvSpPr>
        <p:spPr>
          <a:xfrm>
            <a:off x="9371325" y="1676257"/>
            <a:ext cx="1614175" cy="292100"/>
          </a:xfrm>
          <a:prstGeom prst="lef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0" name="TextBox 29"/>
          <p:cNvSpPr txBox="1"/>
          <p:nvPr/>
        </p:nvSpPr>
        <p:spPr>
          <a:xfrm>
            <a:off x="9379916" y="1302787"/>
            <a:ext cx="1723415" cy="369332"/>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2-3</a:t>
            </a:r>
            <a:r>
              <a:rPr lang="mn-MN" b="1" dirty="0">
                <a:latin typeface="Arial" panose="020B0604020202020204" pitchFamily="34" charset="0"/>
                <a:cs typeface="Arial" panose="020B0604020202020204" pitchFamily="34" charset="0"/>
              </a:rPr>
              <a:t> жил</a:t>
            </a:r>
            <a:endParaRPr lang="en-US" b="1" dirty="0">
              <a:latin typeface="Arial" panose="020B0604020202020204" pitchFamily="34" charset="0"/>
              <a:cs typeface="Arial" panose="020B0604020202020204" pitchFamily="34" charset="0"/>
            </a:endParaRPr>
          </a:p>
        </p:txBody>
      </p:sp>
      <p:sp>
        <p:nvSpPr>
          <p:cNvPr id="14" name="Right Arrow 13"/>
          <p:cNvSpPr/>
          <p:nvPr/>
        </p:nvSpPr>
        <p:spPr>
          <a:xfrm>
            <a:off x="3261423" y="2527300"/>
            <a:ext cx="473824" cy="1358900"/>
          </a:xfrm>
          <a:prstGeom prst="right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31" name="Right Arrow 30"/>
          <p:cNvSpPr/>
          <p:nvPr/>
        </p:nvSpPr>
        <p:spPr>
          <a:xfrm>
            <a:off x="5008086" y="2485133"/>
            <a:ext cx="431664" cy="1358900"/>
          </a:xfrm>
          <a:prstGeom prst="right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32" name="Right Arrow 31"/>
          <p:cNvSpPr/>
          <p:nvPr/>
        </p:nvSpPr>
        <p:spPr>
          <a:xfrm>
            <a:off x="7254812" y="2485133"/>
            <a:ext cx="373500" cy="1358900"/>
          </a:xfrm>
          <a:prstGeom prst="right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33" name="Right Arrow 32"/>
          <p:cNvSpPr/>
          <p:nvPr/>
        </p:nvSpPr>
        <p:spPr>
          <a:xfrm>
            <a:off x="8931213" y="2415247"/>
            <a:ext cx="440112" cy="1358900"/>
          </a:xfrm>
          <a:prstGeom prst="right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23" name="Rectangular Callout 22"/>
          <p:cNvSpPr/>
          <p:nvPr/>
        </p:nvSpPr>
        <p:spPr>
          <a:xfrm>
            <a:off x="2017313" y="4507749"/>
            <a:ext cx="1478545" cy="1551177"/>
          </a:xfrm>
          <a:prstGeom prst="wedgeRectCallout">
            <a:avLst>
              <a:gd name="adj1" fmla="val 47024"/>
              <a:gd name="adj2" fmla="val -86690"/>
            </a:avLst>
          </a:prstGeom>
          <a:solidFill>
            <a:schemeClr val="bg1"/>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dirty="0">
                <a:solidFill>
                  <a:schemeClr val="tx1"/>
                </a:solidFill>
                <a:latin typeface="Arial" panose="020B0604020202020204" pitchFamily="34" charset="0"/>
                <a:cs typeface="Arial" panose="020B0604020202020204" pitchFamily="34" charset="0"/>
              </a:rPr>
              <a:t>TUS (</a:t>
            </a:r>
            <a:r>
              <a:rPr lang="en-US" sz="1400" dirty="0" err="1">
                <a:solidFill>
                  <a:schemeClr val="tx1"/>
                </a:solidFill>
                <a:latin typeface="Arial" panose="020B0604020202020204" pitchFamily="34" charset="0"/>
                <a:cs typeface="Arial" panose="020B0604020202020204" pitchFamily="34" charset="0"/>
              </a:rPr>
              <a:t>Tıpta</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uzmanlık</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sınavı</a:t>
            </a:r>
            <a:r>
              <a:rPr lang="en-US" sz="1400" dirty="0">
                <a:solidFill>
                  <a:schemeClr val="tx1"/>
                </a:solidFill>
                <a:latin typeface="Arial" panose="020B0604020202020204" pitchFamily="34" charset="0"/>
                <a:cs typeface="Arial" panose="020B0604020202020204" pitchFamily="34" charset="0"/>
              </a:rPr>
              <a:t>)</a:t>
            </a:r>
            <a:r>
              <a:rPr lang="mn-MN" sz="1400" dirty="0">
                <a:solidFill>
                  <a:schemeClr val="tx1"/>
                </a:solidFill>
                <a:latin typeface="Arial" panose="020B0604020202020204" pitchFamily="34" charset="0"/>
                <a:cs typeface="Arial" panose="020B0604020202020204" pitchFamily="34" charset="0"/>
              </a:rPr>
              <a:t> буюу Анагаахын нарийн мэргэжлийн шалгалт</a:t>
            </a:r>
            <a:endParaRPr lang="en-US" sz="1400" dirty="0">
              <a:solidFill>
                <a:schemeClr val="tx1"/>
              </a:solidFill>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B49406D9-80C1-4A9E-B84D-F32FF94DABB4}"/>
              </a:ext>
            </a:extLst>
          </p:cNvPr>
          <p:cNvSpPr txBox="1"/>
          <p:nvPr/>
        </p:nvSpPr>
        <p:spPr>
          <a:xfrm>
            <a:off x="3996039" y="4866923"/>
            <a:ext cx="7264545" cy="923330"/>
          </a:xfrm>
          <a:prstGeom prst="rect">
            <a:avLst/>
          </a:prstGeom>
          <a:noFill/>
        </p:spPr>
        <p:txBody>
          <a:bodyPr wrap="square">
            <a:spAutoFit/>
          </a:bodyPr>
          <a:lstStyle/>
          <a:p>
            <a:pPr algn="just"/>
            <a:r>
              <a:rPr lang="mn-MN" dirty="0">
                <a:latin typeface="Arial" panose="020B0604020202020204" pitchFamily="34" charset="0"/>
                <a:cs typeface="Arial" panose="020B0604020202020204" pitchFamily="34" charset="0"/>
              </a:rPr>
              <a:t>Анагаахын сургууль 6 жил + 1 жил дадлага, үүний дараа </a:t>
            </a:r>
            <a:r>
              <a:rPr lang="en-US" dirty="0">
                <a:latin typeface="Arial" panose="020B0604020202020204" pitchFamily="34" charset="0"/>
                <a:cs typeface="Arial" panose="020B0604020202020204" pitchFamily="34" charset="0"/>
              </a:rPr>
              <a:t>TUS (</a:t>
            </a:r>
            <a:r>
              <a:rPr lang="en-US" dirty="0" err="1">
                <a:latin typeface="Arial" panose="020B0604020202020204" pitchFamily="34" charset="0"/>
                <a:cs typeface="Arial" panose="020B0604020202020204" pitchFamily="34" charset="0"/>
              </a:rPr>
              <a:t>Tıpta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Uzmanlık</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Sınavı</a:t>
            </a:r>
            <a:r>
              <a:rPr lang="en-US" dirty="0">
                <a:latin typeface="Arial" panose="020B0604020202020204" pitchFamily="34" charset="0"/>
                <a:cs typeface="Arial" panose="020B0604020202020204" pitchFamily="34" charset="0"/>
              </a:rPr>
              <a:t> - TUS) </a:t>
            </a:r>
            <a:r>
              <a:rPr lang="mn-MN" dirty="0">
                <a:latin typeface="Arial" panose="020B0604020202020204" pitchFamily="34" charset="0"/>
                <a:cs typeface="Arial" panose="020B0604020202020204" pitchFamily="34" charset="0"/>
              </a:rPr>
              <a:t>шалгалт өгөөд оноо авсан дарааллаараа чиглэлээ сонгон суралцана. </a:t>
            </a:r>
            <a:endParaRPr lang="en-US" dirty="0">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47B1C9D5-CBE1-413C-A5CE-995CBE056363}"/>
              </a:ext>
            </a:extLst>
          </p:cNvPr>
          <p:cNvSpPr txBox="1"/>
          <p:nvPr/>
        </p:nvSpPr>
        <p:spPr>
          <a:xfrm>
            <a:off x="1400436" y="409058"/>
            <a:ext cx="9232102" cy="461665"/>
          </a:xfrm>
          <a:prstGeom prst="rect">
            <a:avLst/>
          </a:prstGeom>
          <a:noFill/>
        </p:spPr>
        <p:txBody>
          <a:bodyPr wrap="square" rtlCol="0">
            <a:spAutoFit/>
          </a:bodyPr>
          <a:lstStyle/>
          <a:p>
            <a:pPr algn="ctr"/>
            <a:r>
              <a:rPr lang="mn-MN" sz="2400" dirty="0">
                <a:solidFill>
                  <a:srgbClr val="002060"/>
                </a:solidFill>
                <a:latin typeface="Arial" panose="020B0604020202020204" pitchFamily="34" charset="0"/>
                <a:cs typeface="Arial" panose="020B0604020202020204" pitchFamily="34" charset="0"/>
              </a:rPr>
              <a:t>БҮГД НАЙРАМДАХ ТУРК УЛС</a:t>
            </a:r>
            <a:endParaRPr lang="en-US" sz="24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264206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9955</TotalTime>
  <Words>2418</Words>
  <Application>Microsoft Office PowerPoint</Application>
  <PresentationFormat>Widescreen</PresentationFormat>
  <Paragraphs>495</Paragraphs>
  <Slides>20</Slides>
  <Notes>20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20</vt:i4>
      </vt:variant>
    </vt:vector>
  </HeadingPairs>
  <TitlesOfParts>
    <vt:vector size="30" baseType="lpstr">
      <vt:lpstr>Arial</vt:lpstr>
      <vt:lpstr>Calibri</vt:lpstr>
      <vt:lpstr>Calibri Light</vt:lpstr>
      <vt:lpstr>Classical Mongolian Dashtseden</vt:lpstr>
      <vt:lpstr>Roboto</vt:lpstr>
      <vt:lpstr>Symbol</vt:lpstr>
      <vt:lpstr>Times New Roman</vt:lpstr>
      <vt:lpstr>Wingdings</vt:lpstr>
      <vt:lpstr>Office Theme</vt:lpstr>
      <vt:lpstr>2_Office Theme</vt:lpstr>
      <vt:lpstr>PowerPoint Presentation</vt:lpstr>
      <vt:lpstr>ЭРХ ЗҮЙН ОРЧИН</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ҮНДСЭН МЭРГЭШЛИЙН СУРГАЛТ</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dell</dc:creator>
  <dc:description/>
  <cp:lastModifiedBy>Otgonchimeg Batbaatar</cp:lastModifiedBy>
  <cp:revision>433</cp:revision>
  <cp:lastPrinted>2024-07-18T00:40:15Z</cp:lastPrinted>
  <dcterms:created xsi:type="dcterms:W3CDTF">2022-09-16T07:15:28Z</dcterms:created>
  <dcterms:modified xsi:type="dcterms:W3CDTF">2024-09-24T08:20:26Z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3</vt:i4>
  </property>
  <property fmtid="{D5CDD505-2E9C-101B-9397-08002B2CF9AE}" pid="3" name="PresentationFormat">
    <vt:lpwstr>Widescreen</vt:lpwstr>
  </property>
  <property fmtid="{D5CDD505-2E9C-101B-9397-08002B2CF9AE}" pid="4" name="Slides">
    <vt:i4>19</vt:i4>
  </property>
</Properties>
</file>